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73" r:id="rId3"/>
    <p:sldId id="274" r:id="rId4"/>
    <p:sldId id="275" r:id="rId5"/>
    <p:sldId id="276" r:id="rId6"/>
    <p:sldId id="278" r:id="rId7"/>
    <p:sldId id="279" r:id="rId8"/>
    <p:sldId id="280" r:id="rId9"/>
    <p:sldId id="281" r:id="rId10"/>
    <p:sldId id="282" r:id="rId11"/>
    <p:sldId id="283" r:id="rId12"/>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77" r:id="rId27"/>
    <p:sldId id="262" r:id="rId28"/>
    <p:sldId id="260" r:id="rId29"/>
    <p:sldId id="261" r:id="rId30"/>
    <p:sldId id="257" r:id="rId31"/>
    <p:sldId id="258" r:id="rId32"/>
    <p:sldId id="269" r:id="rId33"/>
    <p:sldId id="270" r:id="rId34"/>
    <p:sldId id="271" r:id="rId35"/>
    <p:sldId id="263" r:id="rId36"/>
    <p:sldId id="264" r:id="rId37"/>
    <p:sldId id="265" r:id="rId38"/>
    <p:sldId id="266" r:id="rId39"/>
    <p:sldId id="267" r:id="rId40"/>
    <p:sldId id="27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0807"/>
    <p:restoredTop sz="94632"/>
  </p:normalViewPr>
  <p:slideViewPr>
    <p:cSldViewPr snapToGrid="0" snapToObjects="1">
      <p:cViewPr varScale="1">
        <p:scale>
          <a:sx n="112" d="100"/>
          <a:sy n="112" d="100"/>
        </p:scale>
        <p:origin x="224" y="15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2D845A0-1119-A543-BCD6-F4C5FF74471B}" type="datetimeFigureOut">
              <a:rPr lang="en-US" smtClean="0"/>
              <a:t>9/5/18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91F7BA-C60A-934A-835D-A29BFA59329F}" type="slidenum">
              <a:rPr lang="en-US" smtClean="0"/>
              <a:t>‹#›</a:t>
            </a:fld>
            <a:endParaRPr lang="en-US"/>
          </a:p>
        </p:txBody>
      </p:sp>
    </p:spTree>
    <p:extLst>
      <p:ext uri="{BB962C8B-B14F-4D97-AF65-F5344CB8AC3E}">
        <p14:creationId xmlns:p14="http://schemas.microsoft.com/office/powerpoint/2010/main" val="129784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D845A0-1119-A543-BCD6-F4C5FF74471B}" type="datetimeFigureOut">
              <a:rPr lang="en-US" smtClean="0"/>
              <a:t>9/5/18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91F7BA-C60A-934A-835D-A29BFA59329F}" type="slidenum">
              <a:rPr lang="en-US" smtClean="0"/>
              <a:t>‹#›</a:t>
            </a:fld>
            <a:endParaRPr lang="en-US"/>
          </a:p>
        </p:txBody>
      </p:sp>
    </p:spTree>
    <p:extLst>
      <p:ext uri="{BB962C8B-B14F-4D97-AF65-F5344CB8AC3E}">
        <p14:creationId xmlns:p14="http://schemas.microsoft.com/office/powerpoint/2010/main" val="1605652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D845A0-1119-A543-BCD6-F4C5FF74471B}" type="datetimeFigureOut">
              <a:rPr lang="en-US" smtClean="0"/>
              <a:t>9/5/18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91F7BA-C60A-934A-835D-A29BFA59329F}" type="slidenum">
              <a:rPr lang="en-US" smtClean="0"/>
              <a:t>‹#›</a:t>
            </a:fld>
            <a:endParaRPr lang="en-US"/>
          </a:p>
        </p:txBody>
      </p:sp>
    </p:spTree>
    <p:extLst>
      <p:ext uri="{BB962C8B-B14F-4D97-AF65-F5344CB8AC3E}">
        <p14:creationId xmlns:p14="http://schemas.microsoft.com/office/powerpoint/2010/main" val="1381166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D845A0-1119-A543-BCD6-F4C5FF74471B}" type="datetimeFigureOut">
              <a:rPr lang="en-US" smtClean="0"/>
              <a:t>9/5/18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91F7BA-C60A-934A-835D-A29BFA59329F}" type="slidenum">
              <a:rPr lang="en-US" smtClean="0"/>
              <a:t>‹#›</a:t>
            </a:fld>
            <a:endParaRPr lang="en-US"/>
          </a:p>
        </p:txBody>
      </p:sp>
    </p:spTree>
    <p:extLst>
      <p:ext uri="{BB962C8B-B14F-4D97-AF65-F5344CB8AC3E}">
        <p14:creationId xmlns:p14="http://schemas.microsoft.com/office/powerpoint/2010/main" val="1590004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D845A0-1119-A543-BCD6-F4C5FF74471B}" type="datetimeFigureOut">
              <a:rPr lang="en-US" smtClean="0"/>
              <a:t>9/5/18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91F7BA-C60A-934A-835D-A29BFA59329F}" type="slidenum">
              <a:rPr lang="en-US" smtClean="0"/>
              <a:t>‹#›</a:t>
            </a:fld>
            <a:endParaRPr lang="en-US"/>
          </a:p>
        </p:txBody>
      </p:sp>
    </p:spTree>
    <p:extLst>
      <p:ext uri="{BB962C8B-B14F-4D97-AF65-F5344CB8AC3E}">
        <p14:creationId xmlns:p14="http://schemas.microsoft.com/office/powerpoint/2010/main" val="2073082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2D845A0-1119-A543-BCD6-F4C5FF74471B}" type="datetimeFigureOut">
              <a:rPr lang="en-US" smtClean="0"/>
              <a:t>9/5/18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91F7BA-C60A-934A-835D-A29BFA59329F}" type="slidenum">
              <a:rPr lang="en-US" smtClean="0"/>
              <a:t>‹#›</a:t>
            </a:fld>
            <a:endParaRPr lang="en-US"/>
          </a:p>
        </p:txBody>
      </p:sp>
    </p:spTree>
    <p:extLst>
      <p:ext uri="{BB962C8B-B14F-4D97-AF65-F5344CB8AC3E}">
        <p14:creationId xmlns:p14="http://schemas.microsoft.com/office/powerpoint/2010/main" val="15241322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2D845A0-1119-A543-BCD6-F4C5FF74471B}" type="datetimeFigureOut">
              <a:rPr lang="en-US" smtClean="0"/>
              <a:t>9/5/18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991F7BA-C60A-934A-835D-A29BFA59329F}" type="slidenum">
              <a:rPr lang="en-US" smtClean="0"/>
              <a:t>‹#›</a:t>
            </a:fld>
            <a:endParaRPr lang="en-US"/>
          </a:p>
        </p:txBody>
      </p:sp>
    </p:spTree>
    <p:extLst>
      <p:ext uri="{BB962C8B-B14F-4D97-AF65-F5344CB8AC3E}">
        <p14:creationId xmlns:p14="http://schemas.microsoft.com/office/powerpoint/2010/main" val="906456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2D845A0-1119-A543-BCD6-F4C5FF74471B}" type="datetimeFigureOut">
              <a:rPr lang="en-US" smtClean="0"/>
              <a:t>9/5/18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91F7BA-C60A-934A-835D-A29BFA59329F}" type="slidenum">
              <a:rPr lang="en-US" smtClean="0"/>
              <a:t>‹#›</a:t>
            </a:fld>
            <a:endParaRPr lang="en-US"/>
          </a:p>
        </p:txBody>
      </p:sp>
    </p:spTree>
    <p:extLst>
      <p:ext uri="{BB962C8B-B14F-4D97-AF65-F5344CB8AC3E}">
        <p14:creationId xmlns:p14="http://schemas.microsoft.com/office/powerpoint/2010/main" val="567319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D845A0-1119-A543-BCD6-F4C5FF74471B}" type="datetimeFigureOut">
              <a:rPr lang="en-US" smtClean="0"/>
              <a:t>9/5/18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91F7BA-C60A-934A-835D-A29BFA59329F}" type="slidenum">
              <a:rPr lang="en-US" smtClean="0"/>
              <a:t>‹#›</a:t>
            </a:fld>
            <a:endParaRPr lang="en-US"/>
          </a:p>
        </p:txBody>
      </p:sp>
    </p:spTree>
    <p:extLst>
      <p:ext uri="{BB962C8B-B14F-4D97-AF65-F5344CB8AC3E}">
        <p14:creationId xmlns:p14="http://schemas.microsoft.com/office/powerpoint/2010/main" val="114469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2D845A0-1119-A543-BCD6-F4C5FF74471B}" type="datetimeFigureOut">
              <a:rPr lang="en-US" smtClean="0"/>
              <a:t>9/5/18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91F7BA-C60A-934A-835D-A29BFA59329F}" type="slidenum">
              <a:rPr lang="en-US" smtClean="0"/>
              <a:t>‹#›</a:t>
            </a:fld>
            <a:endParaRPr lang="en-US"/>
          </a:p>
        </p:txBody>
      </p:sp>
    </p:spTree>
    <p:extLst>
      <p:ext uri="{BB962C8B-B14F-4D97-AF65-F5344CB8AC3E}">
        <p14:creationId xmlns:p14="http://schemas.microsoft.com/office/powerpoint/2010/main" val="1883963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2D845A0-1119-A543-BCD6-F4C5FF74471B}" type="datetimeFigureOut">
              <a:rPr lang="en-US" smtClean="0"/>
              <a:t>9/5/18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91F7BA-C60A-934A-835D-A29BFA59329F}" type="slidenum">
              <a:rPr lang="en-US" smtClean="0"/>
              <a:t>‹#›</a:t>
            </a:fld>
            <a:endParaRPr lang="en-US"/>
          </a:p>
        </p:txBody>
      </p:sp>
    </p:spTree>
    <p:extLst>
      <p:ext uri="{BB962C8B-B14F-4D97-AF65-F5344CB8AC3E}">
        <p14:creationId xmlns:p14="http://schemas.microsoft.com/office/powerpoint/2010/main" val="1275569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D845A0-1119-A543-BCD6-F4C5FF74471B}" type="datetimeFigureOut">
              <a:rPr lang="en-US" smtClean="0"/>
              <a:t>9/5/18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91F7BA-C60A-934A-835D-A29BFA59329F}" type="slidenum">
              <a:rPr lang="en-US" smtClean="0"/>
              <a:t>‹#›</a:t>
            </a:fld>
            <a:endParaRPr lang="en-US"/>
          </a:p>
        </p:txBody>
      </p:sp>
    </p:spTree>
    <p:extLst>
      <p:ext uri="{BB962C8B-B14F-4D97-AF65-F5344CB8AC3E}">
        <p14:creationId xmlns:p14="http://schemas.microsoft.com/office/powerpoint/2010/main" val="7269092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hsph.harvard.edu/onnela-lab/people/" TargetMode="External"/><Relationship Id="rId1" Type="http://schemas.openxmlformats.org/officeDocument/2006/relationships/slideLayout" Target="../slideLayouts/slideLayout4.xml"/><Relationship Id="rId4" Type="http://schemas.openxmlformats.org/officeDocument/2006/relationships/image" Target="../media/image2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bst260-fall2018.slack.com/join/shared_invite/enQtNDI2MTQyOTI4MzExLTdiODVhMjA2MmZkMTcyMDM1ZjI4YTYzNzEyYTAwOGE1YzBlOTU1MWI3N2Q1NzRjZWViYmJlMTg2MDM3ZThmNj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hyperlink" Target="https://www.ics.uci.edu/~jutts/110/InstallingRandRStudio.pdf" TargetMode="External"/><Relationship Id="rId1" Type="http://schemas.openxmlformats.org/officeDocument/2006/relationships/slideLayout" Target="../slideLayouts/slideLayout2.xml"/><Relationship Id="rId6" Type="http://schemas.openxmlformats.org/officeDocument/2006/relationships/hyperlink" Target="https://datasciencelabs.github.io/" TargetMode="External"/><Relationship Id="rId5" Type="http://schemas.openxmlformats.org/officeDocument/2006/relationships/hyperlink" Target="https://bst260-fall2018.slack.com/join/shared_invite/enQtNDI2MTQyOTI4MzExLTdiODVhMjA2MmZkMTcyMDM1ZjI4YTYzNzEyYTAwOGE1YzBlOTU1MWI3N2Q1NzRjZWViYmJlMTg2MDM3ZThmNjg" TargetMode="External"/><Relationship Id="rId4" Type="http://schemas.openxmlformats.org/officeDocument/2006/relationships/hyperlink" Target="https://docs.google.com/forms/d/e/1FAIpQLSfSTBR12WA6DH0q2esdSR7ZkeEBTc91I9HFaqBnKbyl2o4Cnw/viewform?usp=sf_link"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BST 260</a:t>
            </a:r>
            <a:br>
              <a:rPr lang="en-US" dirty="0"/>
            </a:br>
            <a:r>
              <a:rPr lang="en-US" dirty="0"/>
              <a:t>Introduction to Data Science</a:t>
            </a:r>
          </a:p>
        </p:txBody>
      </p:sp>
      <p:sp>
        <p:nvSpPr>
          <p:cNvPr id="3" name="Subtitle 2"/>
          <p:cNvSpPr>
            <a:spLocks noGrp="1"/>
          </p:cNvSpPr>
          <p:nvPr>
            <p:ph type="subTitle" idx="1"/>
          </p:nvPr>
        </p:nvSpPr>
        <p:spPr/>
        <p:txBody>
          <a:bodyPr>
            <a:normAutofit/>
          </a:bodyPr>
          <a:lstStyle/>
          <a:p>
            <a:endParaRPr lang="en-US" dirty="0"/>
          </a:p>
          <a:p>
            <a:r>
              <a:rPr lang="en-US" dirty="0"/>
              <a:t>Heather Mattie</a:t>
            </a:r>
          </a:p>
          <a:p>
            <a:r>
              <a:rPr lang="en-US" dirty="0" err="1"/>
              <a:t>hemattie@hsph.harvard.edu</a:t>
            </a:r>
            <a:endParaRPr lang="en-US" dirty="0"/>
          </a:p>
        </p:txBody>
      </p:sp>
    </p:spTree>
    <p:extLst>
      <p:ext uri="{BB962C8B-B14F-4D97-AF65-F5344CB8AC3E}">
        <p14:creationId xmlns:p14="http://schemas.microsoft.com/office/powerpoint/2010/main" val="1118221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Hal Varian Explains</a:t>
            </a:r>
            <a:r>
              <a:rPr lang="mr-IN" dirty="0"/>
              <a:t>…</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sz="4000" dirty="0">
                <a:latin typeface="+mj-lt"/>
              </a:rPr>
              <a:t>“The ability to take</a:t>
            </a:r>
            <a:r>
              <a:rPr lang="en-US" sz="4000" b="1" dirty="0">
                <a:latin typeface="+mj-lt"/>
              </a:rPr>
              <a:t> data </a:t>
            </a:r>
            <a:r>
              <a:rPr lang="en-US" sz="4000" dirty="0">
                <a:latin typeface="+mj-lt"/>
              </a:rPr>
              <a:t>– to be able to </a:t>
            </a:r>
            <a:r>
              <a:rPr lang="en-US" sz="4000" b="1" dirty="0">
                <a:latin typeface="+mj-lt"/>
              </a:rPr>
              <a:t>understand</a:t>
            </a:r>
            <a:r>
              <a:rPr lang="en-US" sz="4000" dirty="0">
                <a:latin typeface="+mj-lt"/>
              </a:rPr>
              <a:t> it, to </a:t>
            </a:r>
            <a:r>
              <a:rPr lang="en-US" sz="4000" b="1" dirty="0">
                <a:latin typeface="+mj-lt"/>
              </a:rPr>
              <a:t>process </a:t>
            </a:r>
            <a:r>
              <a:rPr lang="en-US" sz="4000" dirty="0">
                <a:latin typeface="+mj-lt"/>
              </a:rPr>
              <a:t>it, to </a:t>
            </a:r>
            <a:r>
              <a:rPr lang="en-US" sz="4000" b="1" dirty="0">
                <a:latin typeface="+mj-lt"/>
              </a:rPr>
              <a:t>extract value </a:t>
            </a:r>
            <a:r>
              <a:rPr lang="en-US" sz="4000" dirty="0">
                <a:latin typeface="+mj-lt"/>
              </a:rPr>
              <a:t>from it, to </a:t>
            </a:r>
            <a:r>
              <a:rPr lang="en-US" sz="4000" b="1" dirty="0">
                <a:latin typeface="+mj-lt"/>
              </a:rPr>
              <a:t>visualize</a:t>
            </a:r>
            <a:r>
              <a:rPr lang="en-US" sz="4000" dirty="0">
                <a:latin typeface="+mj-lt"/>
              </a:rPr>
              <a:t> it, to </a:t>
            </a:r>
            <a:r>
              <a:rPr lang="en-US" sz="4000" b="1" dirty="0">
                <a:latin typeface="+mj-lt"/>
              </a:rPr>
              <a:t>communicate</a:t>
            </a:r>
            <a:r>
              <a:rPr lang="en-US" sz="4000" dirty="0">
                <a:latin typeface="+mj-lt"/>
              </a:rPr>
              <a:t> it's going to be a hugely important skill in the next decades, not only at the professional level, but even at the educational level for elementary school kids, for high school kids, for college kids. Because now we really do have essentially free and ubiquitous data.”   </a:t>
            </a:r>
          </a:p>
          <a:p>
            <a:pPr marL="0" indent="0">
              <a:buNone/>
            </a:pPr>
            <a:r>
              <a:rPr lang="en-US" sz="4000" dirty="0">
                <a:latin typeface="+mj-lt"/>
              </a:rPr>
              <a:t>– Hal Varian</a:t>
            </a:r>
          </a:p>
          <a:p>
            <a:endParaRPr lang="en-US" dirty="0"/>
          </a:p>
        </p:txBody>
      </p:sp>
    </p:spTree>
    <p:extLst>
      <p:ext uri="{BB962C8B-B14F-4D97-AF65-F5344CB8AC3E}">
        <p14:creationId xmlns:p14="http://schemas.microsoft.com/office/powerpoint/2010/main" val="782132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Science Success Stories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553742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Content Placeholder 3" descr="Moneyball_Poster.jpg"/>
          <p:cNvPicPr>
            <a:picLocks noChangeAspect="1"/>
          </p:cNvPicPr>
          <p:nvPr/>
        </p:nvPicPr>
        <p:blipFill>
          <a:blip r:embed="rId2">
            <a:extLst>
              <a:ext uri="{28A0092B-C50C-407E-A947-70E740481C1C}">
                <a14:useLocalDpi xmlns:a14="http://schemas.microsoft.com/office/drawing/2010/main" val="0"/>
              </a:ext>
            </a:extLst>
          </a:blip>
          <a:srcRect l="-84806" r="-84806"/>
          <a:stretch>
            <a:fillRect/>
          </a:stretch>
        </p:blipFill>
        <p:spPr>
          <a:xfrm>
            <a:off x="1680882" y="1156448"/>
            <a:ext cx="8229600" cy="4525963"/>
          </a:xfrm>
          <a:prstGeom prst="rect">
            <a:avLst/>
          </a:prstGeom>
        </p:spPr>
      </p:pic>
    </p:spTree>
    <p:extLst>
      <p:ext uri="{BB962C8B-B14F-4D97-AF65-F5344CB8AC3E}">
        <p14:creationId xmlns:p14="http://schemas.microsoft.com/office/powerpoint/2010/main" val="1706983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4070" y="443753"/>
            <a:ext cx="10515600" cy="1246935"/>
          </a:xfrm>
        </p:spPr>
        <p:txBody>
          <a:bodyPr/>
          <a:lstStyle/>
          <a:p>
            <a:r>
              <a:rPr lang="en-US" dirty="0"/>
              <a:t>The Data Scientist</a:t>
            </a:r>
          </a:p>
        </p:txBody>
      </p:sp>
      <p:sp>
        <p:nvSpPr>
          <p:cNvPr id="11" name="TextBox 10"/>
          <p:cNvSpPr txBox="1"/>
          <p:nvPr/>
        </p:nvSpPr>
        <p:spPr>
          <a:xfrm>
            <a:off x="3388660" y="1738215"/>
            <a:ext cx="1287390" cy="369332"/>
          </a:xfrm>
          <a:prstGeom prst="rect">
            <a:avLst/>
          </a:prstGeom>
          <a:noFill/>
        </p:spPr>
        <p:txBody>
          <a:bodyPr wrap="square" rtlCol="0">
            <a:spAutoFit/>
          </a:bodyPr>
          <a:lstStyle/>
          <a:p>
            <a:r>
              <a:rPr lang="en-US"/>
              <a:t>Actual</a:t>
            </a:r>
          </a:p>
        </p:txBody>
      </p:sp>
      <p:sp>
        <p:nvSpPr>
          <p:cNvPr id="12" name="TextBox 11"/>
          <p:cNvSpPr txBox="1"/>
          <p:nvPr/>
        </p:nvSpPr>
        <p:spPr>
          <a:xfrm>
            <a:off x="8285855" y="1738215"/>
            <a:ext cx="1287390" cy="369332"/>
          </a:xfrm>
          <a:prstGeom prst="rect">
            <a:avLst/>
          </a:prstGeom>
          <a:noFill/>
        </p:spPr>
        <p:txBody>
          <a:bodyPr wrap="square" rtlCol="0">
            <a:spAutoFit/>
          </a:bodyPr>
          <a:lstStyle/>
          <a:p>
            <a:r>
              <a:rPr lang="en-US" dirty="0"/>
              <a:t>Hollywood</a:t>
            </a:r>
          </a:p>
        </p:txBody>
      </p:sp>
      <p:pic>
        <p:nvPicPr>
          <p:cNvPr id="8" name="Content Placeholder 7">
            <a:extLst>
              <a:ext uri="{FF2B5EF4-FFF2-40B4-BE49-F238E27FC236}">
                <a16:creationId xmlns:a16="http://schemas.microsoft.com/office/drawing/2014/main" id="{431E7AFE-80BE-1C41-A7BB-AB99F25C4246}"/>
              </a:ext>
            </a:extLst>
          </p:cNvPr>
          <p:cNvPicPr>
            <a:picLocks noGrp="1" noChangeAspect="1"/>
          </p:cNvPicPr>
          <p:nvPr>
            <p:ph idx="1"/>
          </p:nvPr>
        </p:nvPicPr>
        <p:blipFill>
          <a:blip r:embed="rId2"/>
          <a:stretch>
            <a:fillRect/>
          </a:stretch>
        </p:blipFill>
        <p:spPr>
          <a:xfrm>
            <a:off x="1834335" y="2433707"/>
            <a:ext cx="5683430" cy="3792380"/>
          </a:xfrm>
        </p:spPr>
      </p:pic>
      <p:pic>
        <p:nvPicPr>
          <p:cNvPr id="13" name="Picture 12">
            <a:extLst>
              <a:ext uri="{FF2B5EF4-FFF2-40B4-BE49-F238E27FC236}">
                <a16:creationId xmlns:a16="http://schemas.microsoft.com/office/drawing/2014/main" id="{D300781E-1C2B-6F45-927B-C0EECAE754AE}"/>
              </a:ext>
            </a:extLst>
          </p:cNvPr>
          <p:cNvPicPr>
            <a:picLocks noChangeAspect="1"/>
          </p:cNvPicPr>
          <p:nvPr/>
        </p:nvPicPr>
        <p:blipFill>
          <a:blip r:embed="rId3"/>
          <a:stretch>
            <a:fillRect/>
          </a:stretch>
        </p:blipFill>
        <p:spPr>
          <a:xfrm>
            <a:off x="6057900" y="2433707"/>
            <a:ext cx="5046330" cy="3792380"/>
          </a:xfrm>
          <a:prstGeom prst="rect">
            <a:avLst/>
          </a:prstGeom>
        </p:spPr>
      </p:pic>
    </p:spTree>
    <p:extLst>
      <p:ext uri="{BB962C8B-B14F-4D97-AF65-F5344CB8AC3E}">
        <p14:creationId xmlns:p14="http://schemas.microsoft.com/office/powerpoint/2010/main" val="194066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Money Ball</a:t>
            </a:r>
          </a:p>
        </p:txBody>
      </p:sp>
      <p:sp>
        <p:nvSpPr>
          <p:cNvPr id="3" name="Content Placeholder 2"/>
          <p:cNvSpPr>
            <a:spLocks noGrp="1"/>
          </p:cNvSpPr>
          <p:nvPr>
            <p:ph idx="1"/>
          </p:nvPr>
        </p:nvSpPr>
        <p:spPr/>
        <p:txBody>
          <a:bodyPr/>
          <a:lstStyle/>
          <a:p>
            <a:r>
              <a:rPr lang="en-US" sz="2000" dirty="0"/>
              <a:t>Starting around 2001, the Oakland A’s picked players that scouts thought were no good, but data said otherwise</a:t>
            </a:r>
          </a:p>
          <a:p>
            <a:endParaRPr lang="en-US" dirty="0"/>
          </a:p>
        </p:txBody>
      </p:sp>
      <p:pic>
        <p:nvPicPr>
          <p:cNvPr id="4" name="Picture 7" descr=" plot4.png                                                      0033458EMacRafa                        BBA79819:"/>
          <p:cNvPicPr>
            <a:picLocks noChangeAspect="1" noChangeArrowheads="1"/>
          </p:cNvPicPr>
          <p:nvPr/>
        </p:nvPicPr>
        <p:blipFill>
          <a:blip r:embed="rId2"/>
          <a:srcRect l="-40915" r="-40915"/>
          <a:stretch>
            <a:fillRect/>
          </a:stretch>
        </p:blipFill>
        <p:spPr>
          <a:xfrm>
            <a:off x="1981200" y="2164977"/>
            <a:ext cx="8229600" cy="4525963"/>
          </a:xfrm>
          <a:prstGeom prst="rect">
            <a:avLst/>
          </a:prstGeom>
          <a:ln w="101600">
            <a:noFill/>
          </a:ln>
        </p:spPr>
      </p:pic>
    </p:spTree>
    <p:extLst>
      <p:ext uri="{BB962C8B-B14F-4D97-AF65-F5344CB8AC3E}">
        <p14:creationId xmlns:p14="http://schemas.microsoft.com/office/powerpoint/2010/main" val="1795254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“Nate Silver won the election”</a:t>
            </a:r>
            <a:br>
              <a:rPr lang="en-US" dirty="0"/>
            </a:br>
            <a:r>
              <a:rPr lang="en-US" dirty="0"/>
              <a:t>-Harvard Business Review</a:t>
            </a:r>
          </a:p>
        </p:txBody>
      </p:sp>
      <p:sp>
        <p:nvSpPr>
          <p:cNvPr id="3" name="Content Placeholder 2"/>
          <p:cNvSpPr>
            <a:spLocks noGrp="1"/>
          </p:cNvSpPr>
          <p:nvPr>
            <p:ph idx="1"/>
          </p:nvPr>
        </p:nvSpPr>
        <p:spPr/>
        <p:txBody>
          <a:bodyPr/>
          <a:lstStyle/>
          <a:p>
            <a:r>
              <a:rPr lang="en-US" sz="2000" dirty="0"/>
              <a:t>Predicted: 349 to 189, 6.1% difference</a:t>
            </a:r>
          </a:p>
          <a:p>
            <a:r>
              <a:rPr lang="en-US" sz="2000" dirty="0"/>
              <a:t>Actual: 365 to 173, 7.2% difference</a:t>
            </a:r>
          </a:p>
          <a:p>
            <a:endParaRPr lang="en-US" dirty="0"/>
          </a:p>
        </p:txBody>
      </p:sp>
      <p:pic>
        <p:nvPicPr>
          <p:cNvPr id="5" name="Content Placeholder 3" descr="548.tiff"/>
          <p:cNvPicPr>
            <a:picLocks noChangeAspect="1"/>
          </p:cNvPicPr>
          <p:nvPr/>
        </p:nvPicPr>
        <p:blipFill>
          <a:blip r:embed="rId2"/>
          <a:srcRect l="-20571" r="-20571"/>
          <a:stretch>
            <a:fillRect/>
          </a:stretch>
        </p:blipFill>
        <p:spPr>
          <a:xfrm>
            <a:off x="1609165" y="2487707"/>
            <a:ext cx="7946546" cy="4370294"/>
          </a:xfrm>
          <a:prstGeom prst="rect">
            <a:avLst/>
          </a:prstGeom>
        </p:spPr>
      </p:pic>
    </p:spTree>
    <p:extLst>
      <p:ext uri="{BB962C8B-B14F-4D97-AF65-F5344CB8AC3E}">
        <p14:creationId xmlns:p14="http://schemas.microsoft.com/office/powerpoint/2010/main" val="689678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2012 Results</a:t>
            </a:r>
          </a:p>
        </p:txBody>
      </p:sp>
      <p:pic>
        <p:nvPicPr>
          <p:cNvPr id="4" name="Content Placeholder 3" descr="silver3.png"/>
          <p:cNvPicPr>
            <a:picLocks noGrp="1" noChangeAspect="1"/>
          </p:cNvPicPr>
          <p:nvPr>
            <p:ph idx="1"/>
          </p:nvPr>
        </p:nvPicPr>
        <p:blipFill>
          <a:blip r:embed="rId2">
            <a:extLst>
              <a:ext uri="{28A0092B-C50C-407E-A947-70E740481C1C}">
                <a14:useLocalDpi xmlns:a14="http://schemas.microsoft.com/office/drawing/2010/main" val="0"/>
              </a:ext>
            </a:extLst>
          </a:blip>
          <a:srcRect l="-40915" r="-40915"/>
          <a:stretch>
            <a:fillRect/>
          </a:stretch>
        </p:blipFill>
        <p:spPr>
          <a:xfrm>
            <a:off x="1465131" y="1411941"/>
            <a:ext cx="8767051" cy="4821565"/>
          </a:xfrm>
        </p:spPr>
      </p:pic>
    </p:spTree>
    <p:extLst>
      <p:ext uri="{BB962C8B-B14F-4D97-AF65-F5344CB8AC3E}">
        <p14:creationId xmlns:p14="http://schemas.microsoft.com/office/powerpoint/2010/main" val="1463054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2014 Senate Race</a:t>
            </a:r>
          </a:p>
        </p:txBody>
      </p:sp>
      <p:pic>
        <p:nvPicPr>
          <p:cNvPr id="4" name="Content Placeholder 3" descr="poll2014.png"/>
          <p:cNvPicPr>
            <a:picLocks noGrp="1" noChangeAspect="1"/>
          </p:cNvPicPr>
          <p:nvPr>
            <p:ph idx="1"/>
          </p:nvPr>
        </p:nvPicPr>
        <p:blipFill>
          <a:blip r:embed="rId2">
            <a:extLst>
              <a:ext uri="{28A0092B-C50C-407E-A947-70E740481C1C}">
                <a14:useLocalDpi xmlns:a14="http://schemas.microsoft.com/office/drawing/2010/main" val="0"/>
              </a:ext>
            </a:extLst>
          </a:blip>
          <a:srcRect t="-34153" b="-34153"/>
          <a:stretch>
            <a:fillRect/>
          </a:stretch>
        </p:blipFill>
        <p:spPr>
          <a:xfrm>
            <a:off x="1140351" y="766482"/>
            <a:ext cx="9911297" cy="5450822"/>
          </a:xfrm>
        </p:spPr>
      </p:pic>
    </p:spTree>
    <p:extLst>
      <p:ext uri="{BB962C8B-B14F-4D97-AF65-F5344CB8AC3E}">
        <p14:creationId xmlns:p14="http://schemas.microsoft.com/office/powerpoint/2010/main" val="871492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Biology</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332529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Anton Van Leeuwenhoek (1623-1723)</a:t>
            </a:r>
          </a:p>
        </p:txBody>
      </p:sp>
      <p:sp>
        <p:nvSpPr>
          <p:cNvPr id="3" name="Content Placeholder 2"/>
          <p:cNvSpPr>
            <a:spLocks noGrp="1"/>
          </p:cNvSpPr>
          <p:nvPr>
            <p:ph idx="1"/>
          </p:nvPr>
        </p:nvSpPr>
        <p:spPr/>
        <p:txBody>
          <a:bodyPr/>
          <a:lstStyle/>
          <a:p>
            <a:r>
              <a:rPr lang="en-US" dirty="0"/>
              <a:t>The “father of microbiology”</a:t>
            </a:r>
          </a:p>
          <a:p>
            <a:endParaRPr lang="en-US" dirty="0"/>
          </a:p>
        </p:txBody>
      </p:sp>
      <p:pic>
        <p:nvPicPr>
          <p:cNvPr id="4" name="Content Placeholder 3" descr="PSM_V58_D585_Antonius_A_Leeuwenhoek.png"/>
          <p:cNvPicPr>
            <a:picLocks noChangeAspect="1"/>
          </p:cNvPicPr>
          <p:nvPr/>
        </p:nvPicPr>
        <p:blipFill>
          <a:blip r:embed="rId2">
            <a:extLst>
              <a:ext uri="{28A0092B-C50C-407E-A947-70E740481C1C}">
                <a14:useLocalDpi xmlns:a14="http://schemas.microsoft.com/office/drawing/2010/main" val="0"/>
              </a:ext>
            </a:extLst>
          </a:blip>
          <a:srcRect l="-48816" r="-48816"/>
          <a:stretch>
            <a:fillRect/>
          </a:stretch>
        </p:blipFill>
        <p:spPr>
          <a:xfrm>
            <a:off x="1667436" y="2332037"/>
            <a:ext cx="8229600" cy="4525963"/>
          </a:xfrm>
          <a:prstGeom prst="rect">
            <a:avLst/>
          </a:prstGeom>
        </p:spPr>
      </p:pic>
    </p:spTree>
    <p:extLst>
      <p:ext uri="{BB962C8B-B14F-4D97-AF65-F5344CB8AC3E}">
        <p14:creationId xmlns:p14="http://schemas.microsoft.com/office/powerpoint/2010/main" val="1864255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a:t>
            </a:r>
          </a:p>
        </p:txBody>
      </p:sp>
      <p:sp>
        <p:nvSpPr>
          <p:cNvPr id="3" name="Content Placeholder 2"/>
          <p:cNvSpPr>
            <a:spLocks noGrp="1"/>
          </p:cNvSpPr>
          <p:nvPr>
            <p:ph idx="1"/>
          </p:nvPr>
        </p:nvSpPr>
        <p:spPr/>
        <p:txBody>
          <a:bodyPr/>
          <a:lstStyle/>
          <a:p>
            <a:r>
              <a:rPr lang="en-US" dirty="0"/>
              <a:t>What is </a:t>
            </a:r>
            <a:r>
              <a:rPr lang="en-US" i="1" dirty="0"/>
              <a:t>Data Science</a:t>
            </a:r>
            <a:r>
              <a:rPr lang="en-US" dirty="0"/>
              <a:t>?</a:t>
            </a:r>
          </a:p>
          <a:p>
            <a:endParaRPr lang="en-US" dirty="0"/>
          </a:p>
          <a:p>
            <a:r>
              <a:rPr lang="en-US" dirty="0"/>
              <a:t>Why learn Data Science?</a:t>
            </a:r>
          </a:p>
          <a:p>
            <a:endParaRPr lang="en-US" dirty="0"/>
          </a:p>
          <a:p>
            <a:r>
              <a:rPr lang="en-US" dirty="0"/>
              <a:t>How do we learn Data Science?</a:t>
            </a:r>
          </a:p>
          <a:p>
            <a:endParaRPr lang="en-US" dirty="0"/>
          </a:p>
          <a:p>
            <a:r>
              <a:rPr lang="en-US" dirty="0"/>
              <a:t>Who is helping you learn Data Science?</a:t>
            </a:r>
          </a:p>
        </p:txBody>
      </p:sp>
    </p:spTree>
    <p:extLst>
      <p:ext uri="{BB962C8B-B14F-4D97-AF65-F5344CB8AC3E}">
        <p14:creationId xmlns:p14="http://schemas.microsoft.com/office/powerpoint/2010/main" val="11632092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of his discoveries</a:t>
            </a:r>
          </a:p>
        </p:txBody>
      </p:sp>
      <p:pic>
        <p:nvPicPr>
          <p:cNvPr id="4" name="Content Placeholder 3" descr="75e80823778d61597d8aee52de7ee7f8.jpg"/>
          <p:cNvPicPr>
            <a:picLocks noGrp="1" noChangeAspect="1"/>
          </p:cNvPicPr>
          <p:nvPr>
            <p:ph idx="1"/>
          </p:nvPr>
        </p:nvPicPr>
        <p:blipFill>
          <a:blip r:embed="rId2">
            <a:extLst>
              <a:ext uri="{28A0092B-C50C-407E-A947-70E740481C1C}">
                <a14:useLocalDpi xmlns:a14="http://schemas.microsoft.com/office/drawing/2010/main" val="0"/>
              </a:ext>
            </a:extLst>
          </a:blip>
          <a:srcRect l="-14247" r="-14247"/>
          <a:stretch>
            <a:fillRect/>
          </a:stretch>
        </p:blipFill>
        <p:spPr>
          <a:xfrm>
            <a:off x="1575180" y="1690688"/>
            <a:ext cx="8510113" cy="4680229"/>
          </a:xfrm>
        </p:spPr>
      </p:pic>
    </p:spTree>
    <p:extLst>
      <p:ext uri="{BB962C8B-B14F-4D97-AF65-F5344CB8AC3E}">
        <p14:creationId xmlns:p14="http://schemas.microsoft.com/office/powerpoint/2010/main" val="760131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By improving the microscope</a:t>
            </a:r>
            <a:r>
              <a:rPr lang="mr-IN" dirty="0"/>
              <a:t>…</a:t>
            </a:r>
            <a:endParaRPr lang="en-US" dirty="0"/>
          </a:p>
        </p:txBody>
      </p:sp>
      <p:pic>
        <p:nvPicPr>
          <p:cNvPr id="4" name="Content Placeholder 7" descr="blury-rotifers.pdf"/>
          <p:cNvPicPr>
            <a:picLocks noGrp="1" noChangeAspect="1"/>
          </p:cNvPicPr>
          <p:nvPr>
            <p:ph idx="1"/>
          </p:nvPr>
        </p:nvPicPr>
        <p:blipFill>
          <a:blip r:embed="rId2">
            <a:extLst>
              <a:ext uri="{28A0092B-C50C-407E-A947-70E740481C1C}">
                <a14:useLocalDpi xmlns:a14="http://schemas.microsoft.com/office/drawing/2010/main" val="0"/>
              </a:ext>
            </a:extLst>
          </a:blip>
          <a:srcRect l="-7821" r="-7821"/>
          <a:stretch>
            <a:fillRect/>
          </a:stretch>
        </p:blipFill>
        <p:spPr>
          <a:xfrm>
            <a:off x="1739875" y="1690688"/>
            <a:ext cx="8197502" cy="4508406"/>
          </a:xfrm>
        </p:spPr>
      </p:pic>
    </p:spTree>
    <p:extLst>
      <p:ext uri="{BB962C8B-B14F-4D97-AF65-F5344CB8AC3E}">
        <p14:creationId xmlns:p14="http://schemas.microsoft.com/office/powerpoint/2010/main" val="154660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mr-IN" dirty="0"/>
              <a:t>…</a:t>
            </a:r>
            <a:r>
              <a:rPr lang="en-US" dirty="0"/>
              <a:t> he saw what others could not.</a:t>
            </a:r>
          </a:p>
        </p:txBody>
      </p:sp>
      <p:pic>
        <p:nvPicPr>
          <p:cNvPr id="4" name="Content Placeholder 5" descr="rotifers.pdf"/>
          <p:cNvPicPr>
            <a:picLocks noGrp="1" noChangeAspect="1"/>
          </p:cNvPicPr>
          <p:nvPr>
            <p:ph idx="1"/>
          </p:nvPr>
        </p:nvPicPr>
        <p:blipFill>
          <a:blip r:embed="rId2">
            <a:extLst>
              <a:ext uri="{28A0092B-C50C-407E-A947-70E740481C1C}">
                <a14:useLocalDpi xmlns:a14="http://schemas.microsoft.com/office/drawing/2010/main" val="0"/>
              </a:ext>
            </a:extLst>
          </a:blip>
          <a:srcRect l="-7959" r="-7959"/>
          <a:stretch>
            <a:fillRect/>
          </a:stretch>
        </p:blipFill>
        <p:spPr>
          <a:xfrm>
            <a:off x="1869142" y="1839071"/>
            <a:ext cx="8058800" cy="4435475"/>
          </a:xfrm>
        </p:spPr>
      </p:pic>
    </p:spTree>
    <p:extLst>
      <p:ext uri="{BB962C8B-B14F-4D97-AF65-F5344CB8AC3E}">
        <p14:creationId xmlns:p14="http://schemas.microsoft.com/office/powerpoint/2010/main" val="1788369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78572"/>
            <a:ext cx="10515600" cy="1325563"/>
          </a:xfrm>
        </p:spPr>
        <p:txBody>
          <a:bodyPr/>
          <a:lstStyle/>
          <a:p>
            <a:r>
              <a:rPr lang="en-US" dirty="0"/>
              <a:t>21</a:t>
            </a:r>
            <a:r>
              <a:rPr lang="en-US" baseline="30000" dirty="0"/>
              <a:t>st</a:t>
            </a:r>
            <a:r>
              <a:rPr lang="en-US" dirty="0"/>
              <a:t> Century Version</a:t>
            </a:r>
          </a:p>
        </p:txBody>
      </p:sp>
      <p:pic>
        <p:nvPicPr>
          <p:cNvPr id="6" name="Content Placeholder 10" descr="illumina-hiseq-2500.jpeg"/>
          <p:cNvPicPr>
            <a:picLocks noGrp="1" noChangeAspect="1"/>
          </p:cNvPicPr>
          <p:nvPr>
            <p:ph sz="half" idx="1"/>
          </p:nvPr>
        </p:nvPicPr>
        <p:blipFill>
          <a:blip r:embed="rId2">
            <a:extLst>
              <a:ext uri="{28A0092B-C50C-407E-A947-70E740481C1C}">
                <a14:useLocalDpi xmlns:a14="http://schemas.microsoft.com/office/drawing/2010/main" val="0"/>
              </a:ext>
            </a:extLst>
          </a:blip>
          <a:srcRect t="-29669" b="-29669"/>
          <a:stretch>
            <a:fillRect/>
          </a:stretch>
        </p:blipFill>
        <p:spPr>
          <a:xfrm>
            <a:off x="1142999" y="1802633"/>
            <a:ext cx="3872385" cy="4339694"/>
          </a:xfrm>
        </p:spPr>
      </p:pic>
      <p:pic>
        <p:nvPicPr>
          <p:cNvPr id="7" name="Content Placeholder 4" descr="Figure1A-v2.pdf"/>
          <p:cNvPicPr>
            <a:picLocks noGrp="1" noChangeAspect="1"/>
          </p:cNvPicPr>
          <p:nvPr>
            <p:ph sz="half" idx="2"/>
          </p:nvPr>
        </p:nvPicPr>
        <p:blipFill>
          <a:blip r:embed="rId3">
            <a:extLst>
              <a:ext uri="{28A0092B-C50C-407E-A947-70E740481C1C}">
                <a14:useLocalDpi xmlns:a14="http://schemas.microsoft.com/office/drawing/2010/main" val="0"/>
              </a:ext>
            </a:extLst>
          </a:blip>
          <a:srcRect t="-15373" b="-15373"/>
          <a:stretch>
            <a:fillRect/>
          </a:stretch>
        </p:blipFill>
        <p:spPr>
          <a:xfrm>
            <a:off x="7162799" y="1690688"/>
            <a:ext cx="3661989" cy="4103918"/>
          </a:xfrm>
        </p:spPr>
      </p:pic>
      <p:sp>
        <p:nvSpPr>
          <p:cNvPr id="10" name="TextBox 9"/>
          <p:cNvSpPr txBox="1"/>
          <p:nvPr/>
        </p:nvSpPr>
        <p:spPr>
          <a:xfrm>
            <a:off x="1380743" y="5777615"/>
            <a:ext cx="3634641" cy="369332"/>
          </a:xfrm>
          <a:prstGeom prst="rect">
            <a:avLst/>
          </a:prstGeom>
          <a:noFill/>
        </p:spPr>
        <p:txBody>
          <a:bodyPr wrap="none" rtlCol="0">
            <a:spAutoFit/>
          </a:bodyPr>
          <a:lstStyle/>
          <a:p>
            <a:r>
              <a:rPr lang="en-US" dirty="0"/>
              <a:t>Modern high-throughput technology</a:t>
            </a:r>
          </a:p>
        </p:txBody>
      </p:sp>
      <p:sp>
        <p:nvSpPr>
          <p:cNvPr id="11" name="TextBox 10"/>
          <p:cNvSpPr txBox="1"/>
          <p:nvPr/>
        </p:nvSpPr>
        <p:spPr>
          <a:xfrm>
            <a:off x="7162799" y="5772995"/>
            <a:ext cx="4117281" cy="369332"/>
          </a:xfrm>
          <a:prstGeom prst="rect">
            <a:avLst/>
          </a:prstGeom>
          <a:noFill/>
        </p:spPr>
        <p:txBody>
          <a:bodyPr wrap="none" rtlCol="0">
            <a:spAutoFit/>
          </a:bodyPr>
          <a:lstStyle/>
          <a:p>
            <a:r>
              <a:rPr lang="en-US" dirty="0"/>
              <a:t>Our work has helped bring data into focus</a:t>
            </a:r>
          </a:p>
        </p:txBody>
      </p:sp>
    </p:spTree>
    <p:extLst>
      <p:ext uri="{BB962C8B-B14F-4D97-AF65-F5344CB8AC3E}">
        <p14:creationId xmlns:p14="http://schemas.microsoft.com/office/powerpoint/2010/main" val="2043722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21</a:t>
            </a:r>
            <a:r>
              <a:rPr lang="en-US" baseline="30000" dirty="0"/>
              <a:t>st</a:t>
            </a:r>
            <a:r>
              <a:rPr lang="en-US" dirty="0"/>
              <a:t> Century Version</a:t>
            </a:r>
          </a:p>
        </p:txBody>
      </p:sp>
      <p:pic>
        <p:nvPicPr>
          <p:cNvPr id="4" name="Content Placeholder 4" descr="Figure1A-v2.pdf"/>
          <p:cNvPicPr>
            <a:picLocks noChangeAspect="1"/>
          </p:cNvPicPr>
          <p:nvPr/>
        </p:nvPicPr>
        <p:blipFill>
          <a:blip r:embed="rId2">
            <a:extLst>
              <a:ext uri="{28A0092B-C50C-407E-A947-70E740481C1C}">
                <a14:useLocalDpi xmlns:a14="http://schemas.microsoft.com/office/drawing/2010/main" val="0"/>
              </a:ext>
            </a:extLst>
          </a:blip>
          <a:srcRect t="-15373" b="-15373"/>
          <a:stretch>
            <a:fillRect/>
          </a:stretch>
        </p:blipFill>
        <p:spPr>
          <a:xfrm>
            <a:off x="7068670" y="1616347"/>
            <a:ext cx="4038601" cy="4525980"/>
          </a:xfrm>
          <a:prstGeom prst="rect">
            <a:avLst/>
          </a:prstGeom>
        </p:spPr>
      </p:pic>
      <p:sp>
        <p:nvSpPr>
          <p:cNvPr id="5" name="TextBox 4"/>
          <p:cNvSpPr txBox="1"/>
          <p:nvPr/>
        </p:nvSpPr>
        <p:spPr>
          <a:xfrm>
            <a:off x="1380743" y="5777615"/>
            <a:ext cx="3634641" cy="369332"/>
          </a:xfrm>
          <a:prstGeom prst="rect">
            <a:avLst/>
          </a:prstGeom>
          <a:noFill/>
        </p:spPr>
        <p:txBody>
          <a:bodyPr wrap="none" rtlCol="0">
            <a:spAutoFit/>
          </a:bodyPr>
          <a:lstStyle/>
          <a:p>
            <a:r>
              <a:rPr lang="en-US" dirty="0"/>
              <a:t>Modern high-throughput technology</a:t>
            </a:r>
          </a:p>
        </p:txBody>
      </p:sp>
      <p:sp>
        <p:nvSpPr>
          <p:cNvPr id="6" name="TextBox 5"/>
          <p:cNvSpPr txBox="1"/>
          <p:nvPr/>
        </p:nvSpPr>
        <p:spPr>
          <a:xfrm>
            <a:off x="7162799" y="5772995"/>
            <a:ext cx="4117281" cy="369332"/>
          </a:xfrm>
          <a:prstGeom prst="rect">
            <a:avLst/>
          </a:prstGeom>
          <a:noFill/>
        </p:spPr>
        <p:txBody>
          <a:bodyPr wrap="none" rtlCol="0">
            <a:spAutoFit/>
          </a:bodyPr>
          <a:lstStyle/>
          <a:p>
            <a:r>
              <a:rPr lang="en-US" dirty="0"/>
              <a:t>Our work has helped bring data into focus</a:t>
            </a:r>
          </a:p>
        </p:txBody>
      </p:sp>
      <p:pic>
        <p:nvPicPr>
          <p:cNvPr id="7" name="Content Placeholder 10" descr="illumina-hiseq-2500.jpeg"/>
          <p:cNvPicPr>
            <a:picLocks noGrp="1" noChangeAspect="1"/>
          </p:cNvPicPr>
          <p:nvPr>
            <p:ph idx="1"/>
          </p:nvPr>
        </p:nvPicPr>
        <p:blipFill>
          <a:blip r:embed="rId3">
            <a:extLst>
              <a:ext uri="{28A0092B-C50C-407E-A947-70E740481C1C}">
                <a14:useLocalDpi xmlns:a14="http://schemas.microsoft.com/office/drawing/2010/main" val="0"/>
              </a:ext>
            </a:extLst>
          </a:blip>
          <a:srcRect t="-29669" b="-29669"/>
          <a:stretch>
            <a:fillRect/>
          </a:stretch>
        </p:blipFill>
        <p:spPr>
          <a:xfrm>
            <a:off x="1132608" y="1790989"/>
            <a:ext cx="3882776" cy="4351338"/>
          </a:xfrm>
        </p:spPr>
      </p:pic>
    </p:spTree>
    <p:extLst>
      <p:ext uri="{BB962C8B-B14F-4D97-AF65-F5344CB8AC3E}">
        <p14:creationId xmlns:p14="http://schemas.microsoft.com/office/powerpoint/2010/main" val="1988136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21</a:t>
            </a:r>
            <a:r>
              <a:rPr lang="en-US" baseline="30000" dirty="0"/>
              <a:t>st</a:t>
            </a:r>
            <a:r>
              <a:rPr lang="en-US" dirty="0"/>
              <a:t> Century Version</a:t>
            </a:r>
          </a:p>
        </p:txBody>
      </p:sp>
      <p:sp>
        <p:nvSpPr>
          <p:cNvPr id="3" name="Content Placeholder 2"/>
          <p:cNvSpPr>
            <a:spLocks noGrp="1"/>
          </p:cNvSpPr>
          <p:nvPr>
            <p:ph idx="1"/>
          </p:nvPr>
        </p:nvSpPr>
        <p:spPr/>
        <p:txBody>
          <a:bodyPr/>
          <a:lstStyle/>
          <a:p>
            <a:endParaRPr lang="en-US"/>
          </a:p>
        </p:txBody>
      </p:sp>
      <p:sp>
        <p:nvSpPr>
          <p:cNvPr id="5" name="TextBox 4"/>
          <p:cNvSpPr txBox="1"/>
          <p:nvPr/>
        </p:nvSpPr>
        <p:spPr>
          <a:xfrm>
            <a:off x="1380743" y="5777615"/>
            <a:ext cx="3634641" cy="369332"/>
          </a:xfrm>
          <a:prstGeom prst="rect">
            <a:avLst/>
          </a:prstGeom>
          <a:noFill/>
        </p:spPr>
        <p:txBody>
          <a:bodyPr wrap="none" rtlCol="0">
            <a:spAutoFit/>
          </a:bodyPr>
          <a:lstStyle/>
          <a:p>
            <a:r>
              <a:rPr lang="en-US" dirty="0"/>
              <a:t>Modern high-throughput technology</a:t>
            </a:r>
          </a:p>
        </p:txBody>
      </p:sp>
      <p:sp>
        <p:nvSpPr>
          <p:cNvPr id="6" name="TextBox 5"/>
          <p:cNvSpPr txBox="1"/>
          <p:nvPr/>
        </p:nvSpPr>
        <p:spPr>
          <a:xfrm>
            <a:off x="7162799" y="5772995"/>
            <a:ext cx="4117281" cy="369332"/>
          </a:xfrm>
          <a:prstGeom prst="rect">
            <a:avLst/>
          </a:prstGeom>
          <a:noFill/>
        </p:spPr>
        <p:txBody>
          <a:bodyPr wrap="none" rtlCol="0">
            <a:spAutoFit/>
          </a:bodyPr>
          <a:lstStyle/>
          <a:p>
            <a:r>
              <a:rPr lang="en-US" dirty="0"/>
              <a:t>Our work has helped bring data into focus</a:t>
            </a:r>
          </a:p>
        </p:txBody>
      </p:sp>
      <p:pic>
        <p:nvPicPr>
          <p:cNvPr id="7" name="Content Placeholder 10" descr="illumina-hiseq-2500.jpeg"/>
          <p:cNvPicPr>
            <a:picLocks noChangeAspect="1"/>
          </p:cNvPicPr>
          <p:nvPr/>
        </p:nvPicPr>
        <p:blipFill>
          <a:blip r:embed="rId2">
            <a:extLst>
              <a:ext uri="{28A0092B-C50C-407E-A947-70E740481C1C}">
                <a14:useLocalDpi xmlns:a14="http://schemas.microsoft.com/office/drawing/2010/main" val="0"/>
              </a:ext>
            </a:extLst>
          </a:blip>
          <a:srcRect t="-29669" b="-29669"/>
          <a:stretch>
            <a:fillRect/>
          </a:stretch>
        </p:blipFill>
        <p:spPr>
          <a:xfrm>
            <a:off x="1132608" y="1790989"/>
            <a:ext cx="3882776" cy="4351338"/>
          </a:xfrm>
          <a:prstGeom prst="rect">
            <a:avLst/>
          </a:prstGeom>
        </p:spPr>
      </p:pic>
      <p:pic>
        <p:nvPicPr>
          <p:cNvPr id="8" name="Content Placeholder 3" descr="Figure1A.pdf"/>
          <p:cNvPicPr>
            <a:picLocks noChangeAspect="1"/>
          </p:cNvPicPr>
          <p:nvPr/>
        </p:nvPicPr>
        <p:blipFill>
          <a:blip r:embed="rId3">
            <a:extLst>
              <a:ext uri="{28A0092B-C50C-407E-A947-70E740481C1C}">
                <a14:useLocalDpi xmlns:a14="http://schemas.microsoft.com/office/drawing/2010/main" val="0"/>
              </a:ext>
            </a:extLst>
          </a:blip>
          <a:srcRect t="-15373" b="-15373"/>
          <a:stretch>
            <a:fillRect/>
          </a:stretch>
        </p:blipFill>
        <p:spPr>
          <a:xfrm>
            <a:off x="7089079" y="1616364"/>
            <a:ext cx="4038600" cy="4525963"/>
          </a:xfrm>
          <a:prstGeom prst="rect">
            <a:avLst/>
          </a:prstGeom>
        </p:spPr>
      </p:pic>
    </p:spTree>
    <p:extLst>
      <p:ext uri="{BB962C8B-B14F-4D97-AF65-F5344CB8AC3E}">
        <p14:creationId xmlns:p14="http://schemas.microsoft.com/office/powerpoint/2010/main" val="1916343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other examples</a:t>
            </a:r>
          </a:p>
        </p:txBody>
      </p:sp>
      <p:sp>
        <p:nvSpPr>
          <p:cNvPr id="3" name="Content Placeholder 2"/>
          <p:cNvSpPr>
            <a:spLocks noGrp="1"/>
          </p:cNvSpPr>
          <p:nvPr>
            <p:ph idx="1"/>
          </p:nvPr>
        </p:nvSpPr>
        <p:spPr/>
        <p:txBody>
          <a:bodyPr/>
          <a:lstStyle/>
          <a:p>
            <a:r>
              <a:rPr lang="en-US" dirty="0">
                <a:latin typeface="+mj-lt"/>
              </a:rPr>
              <a:t>Spellcheckers</a:t>
            </a:r>
          </a:p>
          <a:p>
            <a:r>
              <a:rPr lang="en-US" dirty="0">
                <a:latin typeface="+mj-lt"/>
              </a:rPr>
              <a:t>Speech recognition</a:t>
            </a:r>
          </a:p>
          <a:p>
            <a:r>
              <a:rPr lang="en-US" dirty="0">
                <a:latin typeface="+mj-lt"/>
              </a:rPr>
              <a:t>Language translators</a:t>
            </a:r>
          </a:p>
          <a:p>
            <a:r>
              <a:rPr lang="en-US" dirty="0">
                <a:latin typeface="+mj-lt"/>
              </a:rPr>
              <a:t>Digitizing books</a:t>
            </a:r>
          </a:p>
          <a:p>
            <a:r>
              <a:rPr lang="en-US" dirty="0">
                <a:latin typeface="+mj-lt"/>
              </a:rPr>
              <a:t>Social sciences</a:t>
            </a:r>
          </a:p>
          <a:p>
            <a:r>
              <a:rPr lang="en-US" dirty="0">
                <a:latin typeface="+mj-lt"/>
              </a:rPr>
              <a:t>Medical diagnostics</a:t>
            </a:r>
          </a:p>
          <a:p>
            <a:r>
              <a:rPr lang="en-US" dirty="0">
                <a:latin typeface="+mj-lt"/>
              </a:rPr>
              <a:t>Personalized medicine</a:t>
            </a:r>
          </a:p>
          <a:p>
            <a:r>
              <a:rPr lang="en-US" dirty="0">
                <a:latin typeface="+mj-lt"/>
              </a:rPr>
              <a:t>Basic Biology</a:t>
            </a:r>
          </a:p>
          <a:p>
            <a:endParaRPr lang="en-US" dirty="0"/>
          </a:p>
        </p:txBody>
      </p:sp>
    </p:spTree>
    <p:extLst>
      <p:ext uri="{BB962C8B-B14F-4D97-AF65-F5344CB8AC3E}">
        <p14:creationId xmlns:p14="http://schemas.microsoft.com/office/powerpoint/2010/main" val="5427206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Team</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791808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Heather Mattie</a:t>
            </a:r>
          </a:p>
        </p:txBody>
      </p:sp>
      <p:sp>
        <p:nvSpPr>
          <p:cNvPr id="5" name="Content Placeholder 4"/>
          <p:cNvSpPr>
            <a:spLocks noGrp="1"/>
          </p:cNvSpPr>
          <p:nvPr>
            <p:ph sz="half" idx="1"/>
          </p:nvPr>
        </p:nvSpPr>
        <p:spPr/>
        <p:txBody>
          <a:bodyPr>
            <a:normAutofit fontScale="92500" lnSpcReduction="10000"/>
          </a:bodyPr>
          <a:lstStyle/>
          <a:p>
            <a:r>
              <a:rPr lang="en-US" dirty="0"/>
              <a:t>Instructor of Data Science</a:t>
            </a:r>
          </a:p>
          <a:p>
            <a:r>
              <a:rPr lang="en-US" dirty="0"/>
              <a:t>BS Math University of La Verne</a:t>
            </a:r>
          </a:p>
          <a:p>
            <a:r>
              <a:rPr lang="en-US" dirty="0"/>
              <a:t>MS Math Claremont Graduate University</a:t>
            </a:r>
          </a:p>
          <a:p>
            <a:r>
              <a:rPr lang="en-US" dirty="0"/>
              <a:t>PhD </a:t>
            </a:r>
            <a:r>
              <a:rPr lang="en-US" dirty="0" err="1"/>
              <a:t>Biostats</a:t>
            </a:r>
            <a:r>
              <a:rPr lang="en-US" dirty="0"/>
              <a:t> Harvard GSAS</a:t>
            </a:r>
          </a:p>
          <a:p>
            <a:r>
              <a:rPr lang="en-US" dirty="0"/>
              <a:t>Advisor: JP </a:t>
            </a:r>
            <a:r>
              <a:rPr lang="en-US" dirty="0" err="1"/>
              <a:t>Onnela</a:t>
            </a:r>
            <a:endParaRPr lang="en-US" dirty="0"/>
          </a:p>
          <a:p>
            <a:r>
              <a:rPr lang="en-US" dirty="0"/>
              <a:t>Research centers on statistical network science and machine learning </a:t>
            </a:r>
            <a:r>
              <a:rPr lang="en-US" dirty="0">
                <a:hlinkClick r:id="rId2"/>
              </a:rPr>
              <a:t>https://www.hsph.harvard.edu/onnela-lab/people/</a:t>
            </a:r>
            <a:endParaRPr lang="en-US" dirty="0"/>
          </a:p>
          <a:p>
            <a:endParaRPr lang="en-US" dirty="0"/>
          </a:p>
          <a:p>
            <a:endParaRPr lang="en-US" dirty="0"/>
          </a:p>
          <a:p>
            <a:endParaRPr lang="en-US" dirty="0"/>
          </a:p>
        </p:txBody>
      </p:sp>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785796"/>
            <a:ext cx="5181600" cy="2387029"/>
          </a:xfr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0" y="3263194"/>
            <a:ext cx="5181599" cy="3287333"/>
          </a:xfrm>
          <a:prstGeom prst="rect">
            <a:avLst/>
          </a:prstGeom>
        </p:spPr>
      </p:pic>
    </p:spTree>
    <p:extLst>
      <p:ext uri="{BB962C8B-B14F-4D97-AF65-F5344CB8AC3E}">
        <p14:creationId xmlns:p14="http://schemas.microsoft.com/office/powerpoint/2010/main" val="845872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TA Team</a:t>
            </a:r>
          </a:p>
        </p:txBody>
      </p:sp>
      <p:sp>
        <p:nvSpPr>
          <p:cNvPr id="5" name="Content Placeholder 4"/>
          <p:cNvSpPr>
            <a:spLocks noGrp="1"/>
          </p:cNvSpPr>
          <p:nvPr>
            <p:ph idx="1"/>
          </p:nvPr>
        </p:nvSpPr>
        <p:spPr/>
        <p:txBody>
          <a:bodyPr/>
          <a:lstStyle/>
          <a:p>
            <a:r>
              <a:rPr lang="en-US" dirty="0"/>
              <a:t>Daniel Briggs (</a:t>
            </a:r>
            <a:r>
              <a:rPr lang="en-US" dirty="0" err="1"/>
              <a:t>dbriggs@hsph.harvard.edu</a:t>
            </a:r>
            <a:r>
              <a:rPr lang="en-US" dirty="0"/>
              <a:t>)</a:t>
            </a:r>
          </a:p>
          <a:p>
            <a:r>
              <a:rPr lang="en-US" dirty="0"/>
              <a:t>Kareem </a:t>
            </a:r>
            <a:r>
              <a:rPr lang="en-US" dirty="0" err="1"/>
              <a:t>Carr</a:t>
            </a:r>
            <a:r>
              <a:rPr lang="en-US" dirty="0"/>
              <a:t> (</a:t>
            </a:r>
            <a:r>
              <a:rPr lang="en-US" dirty="0" err="1"/>
              <a:t>kareemcarr@g.harvard.edu</a:t>
            </a:r>
            <a:r>
              <a:rPr lang="en-US" dirty="0"/>
              <a:t>)</a:t>
            </a:r>
          </a:p>
          <a:p>
            <a:r>
              <a:rPr lang="en-US" dirty="0"/>
              <a:t>Irina </a:t>
            </a:r>
            <a:r>
              <a:rPr lang="en-US" dirty="0" err="1"/>
              <a:t>Degtiar</a:t>
            </a:r>
            <a:r>
              <a:rPr lang="en-US" dirty="0"/>
              <a:t> (</a:t>
            </a:r>
            <a:r>
              <a:rPr lang="en-US" dirty="0" err="1"/>
              <a:t>idegtiar@g.harvard.edu</a:t>
            </a:r>
            <a:r>
              <a:rPr lang="en-US" dirty="0"/>
              <a:t>)</a:t>
            </a:r>
          </a:p>
          <a:p>
            <a:r>
              <a:rPr lang="en-US" dirty="0" err="1"/>
              <a:t>Helian</a:t>
            </a:r>
            <a:r>
              <a:rPr lang="en-US" dirty="0"/>
              <a:t> Feng (</a:t>
            </a:r>
            <a:r>
              <a:rPr lang="en-US" dirty="0" err="1"/>
              <a:t>helian@g.harvard.edu</a:t>
            </a:r>
            <a:r>
              <a:rPr lang="en-US" dirty="0"/>
              <a:t>)</a:t>
            </a:r>
          </a:p>
          <a:p>
            <a:r>
              <a:rPr lang="en-US" dirty="0"/>
              <a:t>Greyson Liu (</a:t>
            </a:r>
            <a:r>
              <a:rPr lang="en-US" dirty="0" err="1"/>
              <a:t>gang_liu@g.harvard.edu</a:t>
            </a:r>
            <a:r>
              <a:rPr lang="en-US" dirty="0"/>
              <a:t>)</a:t>
            </a:r>
          </a:p>
          <a:p>
            <a:r>
              <a:rPr lang="en-US" dirty="0"/>
              <a:t>Andy Shi (</a:t>
            </a:r>
            <a:r>
              <a:rPr lang="en-US" dirty="0" err="1"/>
              <a:t>andyshi@g.harvard.edu</a:t>
            </a:r>
            <a:r>
              <a:rPr lang="en-US" dirty="0"/>
              <a:t>)</a:t>
            </a:r>
          </a:p>
          <a:p>
            <a:endParaRPr lang="en-US" dirty="0"/>
          </a:p>
        </p:txBody>
      </p:sp>
    </p:spTree>
    <p:extLst>
      <p:ext uri="{BB962C8B-B14F-4D97-AF65-F5344CB8AC3E}">
        <p14:creationId xmlns:p14="http://schemas.microsoft.com/office/powerpoint/2010/main" val="24156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a:t>
            </a:r>
            <a:r>
              <a:rPr lang="en-US" baseline="30000" dirty="0"/>
              <a:t>th</a:t>
            </a:r>
            <a:r>
              <a:rPr lang="en-US" dirty="0"/>
              <a:t> Century Innovation</a:t>
            </a:r>
          </a:p>
        </p:txBody>
      </p:sp>
      <p:sp>
        <p:nvSpPr>
          <p:cNvPr id="3" name="Content Placeholder 2"/>
          <p:cNvSpPr>
            <a:spLocks noGrp="1"/>
          </p:cNvSpPr>
          <p:nvPr>
            <p:ph idx="1"/>
          </p:nvPr>
        </p:nvSpPr>
        <p:spPr/>
        <p:txBody>
          <a:bodyPr>
            <a:normAutofit lnSpcReduction="10000"/>
          </a:bodyPr>
          <a:lstStyle/>
          <a:p>
            <a:pPr marL="0" indent="0">
              <a:buNone/>
            </a:pPr>
            <a:r>
              <a:rPr lang="en-US" dirty="0">
                <a:latin typeface="+mj-lt"/>
              </a:rPr>
              <a:t>Engineering and Computer Science played key roles</a:t>
            </a:r>
          </a:p>
          <a:p>
            <a:r>
              <a:rPr lang="en-US" dirty="0">
                <a:latin typeface="+mj-lt"/>
              </a:rPr>
              <a:t>Cars</a:t>
            </a:r>
          </a:p>
          <a:p>
            <a:r>
              <a:rPr lang="en-US" dirty="0">
                <a:latin typeface="+mj-lt"/>
              </a:rPr>
              <a:t>Airplanes</a:t>
            </a:r>
          </a:p>
          <a:p>
            <a:r>
              <a:rPr lang="en-US" dirty="0">
                <a:latin typeface="+mj-lt"/>
              </a:rPr>
              <a:t>Power grid</a:t>
            </a:r>
          </a:p>
          <a:p>
            <a:r>
              <a:rPr lang="en-US" dirty="0">
                <a:latin typeface="+mj-lt"/>
              </a:rPr>
              <a:t>Television</a:t>
            </a:r>
          </a:p>
          <a:p>
            <a:r>
              <a:rPr lang="en-US" dirty="0">
                <a:latin typeface="+mj-lt"/>
              </a:rPr>
              <a:t>Air conditioning and central heating</a:t>
            </a:r>
          </a:p>
          <a:p>
            <a:r>
              <a:rPr lang="en-US" dirty="0">
                <a:latin typeface="+mj-lt"/>
              </a:rPr>
              <a:t>Nuclear power</a:t>
            </a:r>
          </a:p>
          <a:p>
            <a:r>
              <a:rPr lang="en-US" dirty="0">
                <a:latin typeface="+mj-lt"/>
              </a:rPr>
              <a:t>Digital computers</a:t>
            </a:r>
          </a:p>
          <a:p>
            <a:r>
              <a:rPr lang="en-US" dirty="0">
                <a:latin typeface="+mj-lt"/>
              </a:rPr>
              <a:t>The internet</a:t>
            </a:r>
          </a:p>
          <a:p>
            <a:endParaRPr lang="en-US" dirty="0"/>
          </a:p>
        </p:txBody>
      </p:sp>
    </p:spTree>
    <p:extLst>
      <p:ext uri="{BB962C8B-B14F-4D97-AF65-F5344CB8AC3E}">
        <p14:creationId xmlns:p14="http://schemas.microsoft.com/office/powerpoint/2010/main" val="15139067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Class Details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7863992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sz="2000" dirty="0"/>
              <a:t>Course Communication: </a:t>
            </a:r>
            <a:r>
              <a:rPr lang="en-US" sz="2000" dirty="0">
                <a:hlinkClick r:id="rId2"/>
              </a:rPr>
              <a:t>Slack</a:t>
            </a:r>
            <a:br>
              <a:rPr lang="en-US" sz="2000" dirty="0"/>
            </a:br>
            <a:r>
              <a:rPr lang="en-US" sz="2000" dirty="0"/>
              <a:t>Course Website: http://</a:t>
            </a:r>
            <a:r>
              <a:rPr lang="en-US" sz="2000" dirty="0" err="1"/>
              <a:t>datasciencelabs.github.io</a:t>
            </a:r>
            <a:r>
              <a:rPr lang="en-US" sz="2000" dirty="0"/>
              <a:t>/</a:t>
            </a:r>
            <a:br>
              <a:rPr lang="en-US" sz="2000" dirty="0"/>
            </a:br>
            <a:endParaRPr lang="en-US" sz="2000" dirty="0"/>
          </a:p>
        </p:txBody>
      </p:sp>
      <p:pic>
        <p:nvPicPr>
          <p:cNvPr id="5" name="Content Placeholder 4">
            <a:extLst>
              <a:ext uri="{FF2B5EF4-FFF2-40B4-BE49-F238E27FC236}">
                <a16:creationId xmlns:a16="http://schemas.microsoft.com/office/drawing/2014/main" id="{E14205A6-F756-2D46-A3D1-2A779BACA215}"/>
              </a:ext>
            </a:extLst>
          </p:cNvPr>
          <p:cNvPicPr>
            <a:picLocks noGrp="1" noChangeAspect="1"/>
          </p:cNvPicPr>
          <p:nvPr>
            <p:ph idx="1"/>
          </p:nvPr>
        </p:nvPicPr>
        <p:blipFill>
          <a:blip r:embed="rId3"/>
          <a:stretch>
            <a:fillRect/>
          </a:stretch>
        </p:blipFill>
        <p:spPr>
          <a:xfrm>
            <a:off x="1835380" y="1405335"/>
            <a:ext cx="8521239" cy="5285978"/>
          </a:xfrm>
        </p:spPr>
      </p:pic>
    </p:spTree>
    <p:extLst>
      <p:ext uri="{BB962C8B-B14F-4D97-AF65-F5344CB8AC3E}">
        <p14:creationId xmlns:p14="http://schemas.microsoft.com/office/powerpoint/2010/main" val="5326403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Grading</a:t>
            </a:r>
          </a:p>
        </p:txBody>
      </p:sp>
      <p:sp>
        <p:nvSpPr>
          <p:cNvPr id="3" name="Content Placeholder 2"/>
          <p:cNvSpPr>
            <a:spLocks noGrp="1"/>
          </p:cNvSpPr>
          <p:nvPr>
            <p:ph idx="1"/>
          </p:nvPr>
        </p:nvSpPr>
        <p:spPr/>
        <p:txBody>
          <a:bodyPr/>
          <a:lstStyle/>
          <a:p>
            <a:r>
              <a:rPr lang="en-US" b="1" dirty="0">
                <a:latin typeface="+mj-lt"/>
              </a:rPr>
              <a:t>Homework</a:t>
            </a:r>
            <a:r>
              <a:rPr lang="en-US" dirty="0">
                <a:latin typeface="+mj-lt"/>
              </a:rPr>
              <a:t>: 35%, assessed on 5 homework submissions</a:t>
            </a:r>
          </a:p>
          <a:p>
            <a:r>
              <a:rPr lang="en-US" b="1" dirty="0">
                <a:latin typeface="+mj-lt"/>
              </a:rPr>
              <a:t>Two midterms</a:t>
            </a:r>
            <a:r>
              <a:rPr lang="en-US" dirty="0">
                <a:latin typeface="+mj-lt"/>
              </a:rPr>
              <a:t>: 30%, assessed on your individual submission</a:t>
            </a:r>
          </a:p>
          <a:p>
            <a:r>
              <a:rPr lang="en-US" b="1" dirty="0">
                <a:latin typeface="+mj-lt"/>
              </a:rPr>
              <a:t>Final Project </a:t>
            </a:r>
            <a:r>
              <a:rPr lang="en-US" dirty="0">
                <a:latin typeface="+mj-lt"/>
              </a:rPr>
              <a:t>: 35%, assessed on meeting the project criteria</a:t>
            </a:r>
          </a:p>
          <a:p>
            <a:pPr marL="0" indent="0">
              <a:buNone/>
            </a:pPr>
            <a:r>
              <a:rPr lang="en-US" dirty="0">
                <a:latin typeface="+mj-lt"/>
              </a:rPr>
              <a:t>You are welcome to discuss the course’s ideas, material, and homework with others in order to better understand it, but </a:t>
            </a:r>
            <a:r>
              <a:rPr lang="en-US" b="1" dirty="0">
                <a:latin typeface="+mj-lt"/>
              </a:rPr>
              <a:t>the work you turn in must be your own</a:t>
            </a:r>
            <a:endParaRPr lang="en-US" dirty="0">
              <a:latin typeface="+mj-lt"/>
            </a:endParaRPr>
          </a:p>
        </p:txBody>
      </p:sp>
    </p:spTree>
    <p:extLst>
      <p:ext uri="{BB962C8B-B14F-4D97-AF65-F5344CB8AC3E}">
        <p14:creationId xmlns:p14="http://schemas.microsoft.com/office/powerpoint/2010/main" val="12330920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a:t>
            </a:r>
          </a:p>
        </p:txBody>
      </p:sp>
      <p:sp>
        <p:nvSpPr>
          <p:cNvPr id="3" name="Content Placeholder 2"/>
          <p:cNvSpPr>
            <a:spLocks noGrp="1"/>
          </p:cNvSpPr>
          <p:nvPr>
            <p:ph idx="1"/>
          </p:nvPr>
        </p:nvSpPr>
        <p:spPr/>
        <p:txBody>
          <a:bodyPr>
            <a:normAutofit/>
          </a:bodyPr>
          <a:lstStyle/>
          <a:p>
            <a:r>
              <a:rPr lang="en-US" dirty="0">
                <a:latin typeface="+mj-lt"/>
              </a:rPr>
              <a:t>Real-world focus</a:t>
            </a:r>
          </a:p>
          <a:p>
            <a:r>
              <a:rPr lang="en-US" dirty="0">
                <a:latin typeface="+mj-lt"/>
              </a:rPr>
              <a:t>Scrape and wrangle messy data</a:t>
            </a:r>
          </a:p>
          <a:p>
            <a:r>
              <a:rPr lang="en-US" dirty="0">
                <a:latin typeface="+mj-lt"/>
              </a:rPr>
              <a:t>Explore data</a:t>
            </a:r>
          </a:p>
          <a:p>
            <a:r>
              <a:rPr lang="en-US" dirty="0">
                <a:latin typeface="+mj-lt"/>
              </a:rPr>
              <a:t>Apply statistical analysis</a:t>
            </a:r>
          </a:p>
          <a:p>
            <a:r>
              <a:rPr lang="en-US" dirty="0">
                <a:latin typeface="+mj-lt"/>
              </a:rPr>
              <a:t>Visualize and communicate results</a:t>
            </a:r>
          </a:p>
          <a:p>
            <a:r>
              <a:rPr lang="en-US" dirty="0">
                <a:latin typeface="+mj-lt"/>
              </a:rPr>
              <a:t>Will be submitted via GitHub</a:t>
            </a:r>
          </a:p>
        </p:txBody>
      </p:sp>
    </p:spTree>
    <p:extLst>
      <p:ext uri="{BB962C8B-B14F-4D97-AF65-F5344CB8AC3E}">
        <p14:creationId xmlns:p14="http://schemas.microsoft.com/office/powerpoint/2010/main" val="13614454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Project</a:t>
            </a:r>
          </a:p>
        </p:txBody>
      </p:sp>
      <p:sp>
        <p:nvSpPr>
          <p:cNvPr id="3" name="Content Placeholder 2"/>
          <p:cNvSpPr>
            <a:spLocks noGrp="1"/>
          </p:cNvSpPr>
          <p:nvPr>
            <p:ph idx="1"/>
          </p:nvPr>
        </p:nvSpPr>
        <p:spPr/>
        <p:txBody>
          <a:bodyPr/>
          <a:lstStyle/>
          <a:p>
            <a:r>
              <a:rPr lang="en-US" dirty="0">
                <a:latin typeface="+mj-lt"/>
              </a:rPr>
              <a:t>Teams of up to 4 students</a:t>
            </a:r>
          </a:p>
          <a:p>
            <a:r>
              <a:rPr lang="en-US" dirty="0">
                <a:latin typeface="+mj-lt"/>
              </a:rPr>
              <a:t>Choose your own project</a:t>
            </a:r>
          </a:p>
          <a:p>
            <a:r>
              <a:rPr lang="en-US" b="1" dirty="0">
                <a:latin typeface="+mj-lt"/>
              </a:rPr>
              <a:t>Part I</a:t>
            </a:r>
            <a:r>
              <a:rPr lang="en-US" dirty="0">
                <a:latin typeface="+mj-lt"/>
              </a:rPr>
              <a:t>: describe question and plan for answering</a:t>
            </a:r>
          </a:p>
          <a:p>
            <a:r>
              <a:rPr lang="en-US" dirty="0">
                <a:latin typeface="+mj-lt"/>
              </a:rPr>
              <a:t>Process books, web sites, screencasts</a:t>
            </a:r>
          </a:p>
          <a:p>
            <a:r>
              <a:rPr lang="en-US" b="1" dirty="0">
                <a:latin typeface="+mj-lt"/>
              </a:rPr>
              <a:t>Part II: </a:t>
            </a:r>
            <a:r>
              <a:rPr lang="en-US" dirty="0">
                <a:latin typeface="+mj-lt"/>
              </a:rPr>
              <a:t>present results and conclusions</a:t>
            </a:r>
            <a:endParaRPr lang="en-US" b="1" dirty="0">
              <a:latin typeface="+mj-lt"/>
            </a:endParaRPr>
          </a:p>
          <a:p>
            <a:r>
              <a:rPr lang="en-US" dirty="0">
                <a:latin typeface="+mj-lt"/>
              </a:rPr>
              <a:t>Best project prizes!</a:t>
            </a:r>
          </a:p>
          <a:p>
            <a:endParaRPr lang="en-US" dirty="0"/>
          </a:p>
        </p:txBody>
      </p:sp>
    </p:spTree>
    <p:extLst>
      <p:ext uri="{BB962C8B-B14F-4D97-AF65-F5344CB8AC3E}">
        <p14:creationId xmlns:p14="http://schemas.microsoft.com/office/powerpoint/2010/main" val="3751000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do we </a:t>
            </a:r>
            <a:r>
              <a:rPr lang="en-US" i="1" dirty="0"/>
              <a:t>do</a:t>
            </a:r>
            <a:r>
              <a:rPr lang="en-US" dirty="0"/>
              <a:t> Data Science?</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1046417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Skills we will learn</a:t>
            </a:r>
          </a:p>
        </p:txBody>
      </p:sp>
      <p:sp>
        <p:nvSpPr>
          <p:cNvPr id="3" name="Content Placeholder 2"/>
          <p:cNvSpPr>
            <a:spLocks noGrp="1"/>
          </p:cNvSpPr>
          <p:nvPr>
            <p:ph idx="1"/>
          </p:nvPr>
        </p:nvSpPr>
        <p:spPr/>
        <p:txBody>
          <a:bodyPr/>
          <a:lstStyle/>
          <a:p>
            <a:r>
              <a:rPr lang="en-US" b="1" u="sng" dirty="0">
                <a:latin typeface="+mj-lt"/>
              </a:rPr>
              <a:t>Science</a:t>
            </a:r>
            <a:r>
              <a:rPr lang="en-US" dirty="0">
                <a:latin typeface="+mj-lt"/>
              </a:rPr>
              <a:t>: determining what questions can be answered with data and what are the best datasets for answering them</a:t>
            </a:r>
          </a:p>
          <a:p>
            <a:r>
              <a:rPr lang="en-US" b="1" u="sng" dirty="0">
                <a:latin typeface="+mj-lt"/>
              </a:rPr>
              <a:t>Computer programming</a:t>
            </a:r>
            <a:r>
              <a:rPr lang="en-US" dirty="0">
                <a:latin typeface="+mj-lt"/>
              </a:rPr>
              <a:t>: using computers to analyze data</a:t>
            </a:r>
          </a:p>
          <a:p>
            <a:r>
              <a:rPr lang="en-US" b="1" u="sng" dirty="0">
                <a:latin typeface="+mj-lt"/>
              </a:rPr>
              <a:t>Data wrangling</a:t>
            </a:r>
            <a:r>
              <a:rPr lang="en-US" dirty="0">
                <a:latin typeface="+mj-lt"/>
              </a:rPr>
              <a:t>: getting data into analyzable form on our computers </a:t>
            </a:r>
          </a:p>
          <a:p>
            <a:r>
              <a:rPr lang="en-US" b="1" u="sng" dirty="0">
                <a:latin typeface="+mj-lt"/>
              </a:rPr>
              <a:t>Statistics</a:t>
            </a:r>
            <a:r>
              <a:rPr lang="en-US" dirty="0">
                <a:latin typeface="+mj-lt"/>
              </a:rPr>
              <a:t>: separating signal from noise</a:t>
            </a:r>
          </a:p>
          <a:p>
            <a:r>
              <a:rPr lang="en-US" b="1" u="sng" dirty="0">
                <a:latin typeface="+mj-lt"/>
              </a:rPr>
              <a:t>Machine learning</a:t>
            </a:r>
            <a:r>
              <a:rPr lang="en-US" dirty="0">
                <a:latin typeface="+mj-lt"/>
              </a:rPr>
              <a:t>: making predictions from data</a:t>
            </a:r>
          </a:p>
          <a:p>
            <a:r>
              <a:rPr lang="en-US" b="1" u="sng" dirty="0">
                <a:latin typeface="+mj-lt"/>
              </a:rPr>
              <a:t>Communication</a:t>
            </a:r>
            <a:r>
              <a:rPr lang="en-US" b="1" dirty="0">
                <a:latin typeface="+mj-lt"/>
              </a:rPr>
              <a:t>: </a:t>
            </a:r>
            <a:r>
              <a:rPr lang="en-US" dirty="0">
                <a:latin typeface="+mj-lt"/>
              </a:rPr>
              <a:t>sharing findings through visualization, stories and interpretable summaries</a:t>
            </a:r>
          </a:p>
          <a:p>
            <a:endParaRPr lang="en-US" dirty="0"/>
          </a:p>
        </p:txBody>
      </p:sp>
    </p:spTree>
    <p:extLst>
      <p:ext uri="{BB962C8B-B14F-4D97-AF65-F5344CB8AC3E}">
        <p14:creationId xmlns:p14="http://schemas.microsoft.com/office/powerpoint/2010/main" val="15115156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Specific concepts and principles</a:t>
            </a:r>
          </a:p>
        </p:txBody>
      </p:sp>
      <p:sp>
        <p:nvSpPr>
          <p:cNvPr id="3" name="Content Placeholder 2"/>
          <p:cNvSpPr>
            <a:spLocks noGrp="1"/>
          </p:cNvSpPr>
          <p:nvPr>
            <p:ph idx="1"/>
          </p:nvPr>
        </p:nvSpPr>
        <p:spPr/>
        <p:txBody>
          <a:bodyPr/>
          <a:lstStyle/>
          <a:p>
            <a:r>
              <a:rPr lang="en-US" b="1" u="sng" dirty="0">
                <a:latin typeface="+mj-lt"/>
              </a:rPr>
              <a:t>Science</a:t>
            </a:r>
            <a:r>
              <a:rPr lang="en-US" dirty="0">
                <a:latin typeface="+mj-lt"/>
              </a:rPr>
              <a:t>: gain experience asking questions.</a:t>
            </a:r>
          </a:p>
          <a:p>
            <a:r>
              <a:rPr lang="en-US" b="1" u="sng" dirty="0">
                <a:latin typeface="+mj-lt"/>
              </a:rPr>
              <a:t>Computer programming</a:t>
            </a:r>
            <a:r>
              <a:rPr lang="en-US" dirty="0">
                <a:latin typeface="+mj-lt"/>
              </a:rPr>
              <a:t>: R, GitHub, </a:t>
            </a:r>
          </a:p>
          <a:p>
            <a:r>
              <a:rPr lang="en-US" b="1" u="sng" dirty="0">
                <a:latin typeface="+mj-lt"/>
              </a:rPr>
              <a:t>Data wrangling</a:t>
            </a:r>
            <a:r>
              <a:rPr lang="en-US" dirty="0">
                <a:latin typeface="+mj-lt"/>
              </a:rPr>
              <a:t>: R libraries for reading data tables and scrapping web pages.</a:t>
            </a:r>
          </a:p>
          <a:p>
            <a:r>
              <a:rPr lang="en-US" b="1" u="sng" dirty="0">
                <a:latin typeface="+mj-lt"/>
              </a:rPr>
              <a:t>Statistics</a:t>
            </a:r>
            <a:r>
              <a:rPr lang="en-US" dirty="0">
                <a:latin typeface="+mj-lt"/>
              </a:rPr>
              <a:t>: exploratory data analysis, inference, estimation, conditional probabilities, regression, modeling, Bayesian statistics, and more.</a:t>
            </a:r>
          </a:p>
          <a:p>
            <a:r>
              <a:rPr lang="en-US" b="1" u="sng" dirty="0">
                <a:latin typeface="+mj-lt"/>
              </a:rPr>
              <a:t>Machine learning</a:t>
            </a:r>
            <a:r>
              <a:rPr lang="en-US" dirty="0">
                <a:latin typeface="+mj-lt"/>
              </a:rPr>
              <a:t>: support vector machines, k-nearest neighbors, regression trees, random forests, boosting,</a:t>
            </a:r>
          </a:p>
          <a:p>
            <a:r>
              <a:rPr lang="en-US" b="1" u="sng" dirty="0">
                <a:latin typeface="+mj-lt"/>
              </a:rPr>
              <a:t>Communication</a:t>
            </a:r>
            <a:r>
              <a:rPr lang="en-US" b="1" dirty="0">
                <a:latin typeface="+mj-lt"/>
              </a:rPr>
              <a:t>: </a:t>
            </a:r>
            <a:r>
              <a:rPr lang="en-US" dirty="0" err="1">
                <a:latin typeface="+mj-lt"/>
              </a:rPr>
              <a:t>ggplot</a:t>
            </a:r>
            <a:r>
              <a:rPr lang="en-US" dirty="0">
                <a:latin typeface="+mj-lt"/>
              </a:rPr>
              <a:t> and in-class practice </a:t>
            </a:r>
          </a:p>
          <a:p>
            <a:endParaRPr lang="en-US" dirty="0"/>
          </a:p>
        </p:txBody>
      </p:sp>
    </p:spTree>
    <p:extLst>
      <p:ext uri="{BB962C8B-B14F-4D97-AF65-F5344CB8AC3E}">
        <p14:creationId xmlns:p14="http://schemas.microsoft.com/office/powerpoint/2010/main" val="14592170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will be centered around </a:t>
            </a:r>
            <a:r>
              <a:rPr lang="en-US" i="1" dirty="0"/>
              <a:t>data</a:t>
            </a:r>
            <a:endParaRPr lang="en-US" dirty="0"/>
          </a:p>
        </p:txBody>
      </p:sp>
      <p:sp>
        <p:nvSpPr>
          <p:cNvPr id="3" name="Content Placeholder 2"/>
          <p:cNvSpPr>
            <a:spLocks noGrp="1"/>
          </p:cNvSpPr>
          <p:nvPr>
            <p:ph idx="1"/>
          </p:nvPr>
        </p:nvSpPr>
        <p:spPr/>
        <p:txBody>
          <a:bodyPr/>
          <a:lstStyle/>
          <a:p>
            <a:pPr marL="0" indent="0">
              <a:buNone/>
            </a:pPr>
            <a:r>
              <a:rPr lang="en-US" b="1" dirty="0">
                <a:latin typeface="+mj-lt"/>
              </a:rPr>
              <a:t>Homework and lectures will be based on:</a:t>
            </a:r>
            <a:endParaRPr lang="en-US" dirty="0">
              <a:latin typeface="+mj-lt"/>
            </a:endParaRPr>
          </a:p>
          <a:p>
            <a:r>
              <a:rPr lang="en-US" dirty="0">
                <a:latin typeface="+mj-lt"/>
              </a:rPr>
              <a:t>Baseball data </a:t>
            </a:r>
          </a:p>
          <a:p>
            <a:r>
              <a:rPr lang="en-US" dirty="0">
                <a:latin typeface="+mj-lt"/>
              </a:rPr>
              <a:t>World income and life expectancy</a:t>
            </a:r>
          </a:p>
          <a:p>
            <a:r>
              <a:rPr lang="en-US" dirty="0">
                <a:latin typeface="+mj-lt"/>
              </a:rPr>
              <a:t>Gene expression data</a:t>
            </a:r>
          </a:p>
          <a:p>
            <a:r>
              <a:rPr lang="en-US" dirty="0">
                <a:latin typeface="+mj-lt"/>
              </a:rPr>
              <a:t>Election data (predict primaries) </a:t>
            </a:r>
          </a:p>
          <a:p>
            <a:r>
              <a:rPr lang="en-US" dirty="0">
                <a:latin typeface="+mj-lt"/>
              </a:rPr>
              <a:t>Data for building predictors</a:t>
            </a:r>
          </a:p>
          <a:p>
            <a:r>
              <a:rPr lang="en-US" dirty="0">
                <a:latin typeface="+mj-lt"/>
              </a:rPr>
              <a:t>***Bring your laptop to class***</a:t>
            </a:r>
          </a:p>
          <a:p>
            <a:endParaRPr lang="en-US" dirty="0"/>
          </a:p>
        </p:txBody>
      </p:sp>
    </p:spTree>
    <p:extLst>
      <p:ext uri="{BB962C8B-B14F-4D97-AF65-F5344CB8AC3E}">
        <p14:creationId xmlns:p14="http://schemas.microsoft.com/office/powerpoint/2010/main" val="7982484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your own final project</a:t>
            </a:r>
          </a:p>
        </p:txBody>
      </p:sp>
      <p:sp>
        <p:nvSpPr>
          <p:cNvPr id="3" name="Content Placeholder 2"/>
          <p:cNvSpPr>
            <a:spLocks noGrp="1"/>
          </p:cNvSpPr>
          <p:nvPr>
            <p:ph idx="1"/>
          </p:nvPr>
        </p:nvSpPr>
        <p:spPr/>
        <p:txBody>
          <a:bodyPr>
            <a:normAutofit fontScale="92500" lnSpcReduction="20000"/>
          </a:bodyPr>
          <a:lstStyle/>
          <a:p>
            <a:pPr marL="0" indent="0">
              <a:buNone/>
            </a:pPr>
            <a:r>
              <a:rPr lang="en-US" dirty="0">
                <a:latin typeface="+mj-lt"/>
              </a:rPr>
              <a:t>Examples of freely available data:</a:t>
            </a:r>
          </a:p>
          <a:p>
            <a:r>
              <a:rPr lang="en-US" dirty="0">
                <a:latin typeface="+mj-lt"/>
              </a:rPr>
              <a:t>Genomics </a:t>
            </a:r>
          </a:p>
          <a:p>
            <a:r>
              <a:rPr lang="en-US" dirty="0">
                <a:latin typeface="+mj-lt"/>
              </a:rPr>
              <a:t>Astronomy</a:t>
            </a:r>
          </a:p>
          <a:p>
            <a:r>
              <a:rPr lang="en-US" dirty="0">
                <a:latin typeface="+mj-lt"/>
              </a:rPr>
              <a:t>Financial</a:t>
            </a:r>
          </a:p>
          <a:p>
            <a:r>
              <a:rPr lang="en-US" dirty="0">
                <a:latin typeface="+mj-lt"/>
              </a:rPr>
              <a:t>Social media: Twitter, Reddit, Stack Overflow</a:t>
            </a:r>
          </a:p>
          <a:p>
            <a:r>
              <a:rPr lang="en-US" dirty="0">
                <a:latin typeface="+mj-lt"/>
              </a:rPr>
              <a:t>Fitbit (get your own)</a:t>
            </a:r>
          </a:p>
          <a:p>
            <a:r>
              <a:rPr lang="en-US" dirty="0">
                <a:latin typeface="+mj-lt"/>
              </a:rPr>
              <a:t>Baseball and other sports </a:t>
            </a:r>
          </a:p>
          <a:p>
            <a:r>
              <a:rPr lang="en-US" dirty="0">
                <a:latin typeface="+mj-lt"/>
              </a:rPr>
              <a:t>Movie ratings</a:t>
            </a:r>
          </a:p>
          <a:p>
            <a:r>
              <a:rPr lang="en-US" dirty="0">
                <a:latin typeface="+mj-lt"/>
              </a:rPr>
              <a:t>Baby names</a:t>
            </a:r>
          </a:p>
          <a:p>
            <a:pPr marL="0" indent="0">
              <a:buNone/>
            </a:pPr>
            <a:r>
              <a:rPr lang="en-US" dirty="0">
                <a:latin typeface="+mj-lt"/>
              </a:rPr>
              <a:t>To name a few…</a:t>
            </a:r>
          </a:p>
          <a:p>
            <a:endParaRPr lang="en-US" dirty="0"/>
          </a:p>
        </p:txBody>
      </p:sp>
    </p:spTree>
    <p:extLst>
      <p:ext uri="{BB962C8B-B14F-4D97-AF65-F5344CB8AC3E}">
        <p14:creationId xmlns:p14="http://schemas.microsoft.com/office/powerpoint/2010/main" val="831087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645588" cy="1325563"/>
          </a:xfrm>
        </p:spPr>
        <p:txBody>
          <a:bodyPr/>
          <a:lstStyle/>
          <a:p>
            <a:r>
              <a:rPr lang="en-US" dirty="0"/>
              <a:t>But what about these 20th </a:t>
            </a:r>
            <a:r>
              <a:rPr lang="en-US"/>
              <a:t>century questions?</a:t>
            </a:r>
            <a:endParaRPr lang="en-US" dirty="0"/>
          </a:p>
        </p:txBody>
      </p:sp>
      <p:sp>
        <p:nvSpPr>
          <p:cNvPr id="3" name="Content Placeholder 2"/>
          <p:cNvSpPr>
            <a:spLocks noGrp="1"/>
          </p:cNvSpPr>
          <p:nvPr>
            <p:ph idx="1"/>
          </p:nvPr>
        </p:nvSpPr>
        <p:spPr/>
        <p:txBody>
          <a:bodyPr/>
          <a:lstStyle/>
          <a:p>
            <a:r>
              <a:rPr lang="en-US" dirty="0">
                <a:latin typeface="+mj-lt"/>
              </a:rPr>
              <a:t>Does fertilizer increase crop yields? </a:t>
            </a:r>
          </a:p>
          <a:p>
            <a:pPr marL="0" indent="0">
              <a:buNone/>
            </a:pPr>
            <a:endParaRPr lang="en-US" dirty="0">
              <a:latin typeface="+mj-lt"/>
            </a:endParaRPr>
          </a:p>
          <a:p>
            <a:r>
              <a:rPr lang="en-US" dirty="0">
                <a:latin typeface="+mj-lt"/>
              </a:rPr>
              <a:t>Does Streptomycin cure Tuberculosis? </a:t>
            </a:r>
          </a:p>
          <a:p>
            <a:endParaRPr lang="en-US" dirty="0">
              <a:latin typeface="+mj-lt"/>
            </a:endParaRPr>
          </a:p>
          <a:p>
            <a:r>
              <a:rPr lang="en-US" dirty="0">
                <a:latin typeface="+mj-lt"/>
              </a:rPr>
              <a:t>Does smoking cause lung-cancer?     </a:t>
            </a:r>
          </a:p>
          <a:p>
            <a:endParaRPr lang="en-US" dirty="0"/>
          </a:p>
        </p:txBody>
      </p:sp>
    </p:spTree>
    <p:extLst>
      <p:ext uri="{BB962C8B-B14F-4D97-AF65-F5344CB8AC3E}">
        <p14:creationId xmlns:p14="http://schemas.microsoft.com/office/powerpoint/2010/main" val="8449345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need to do now</a:t>
            </a:r>
          </a:p>
        </p:txBody>
      </p:sp>
      <p:sp>
        <p:nvSpPr>
          <p:cNvPr id="3" name="Content Placeholder 2"/>
          <p:cNvSpPr>
            <a:spLocks noGrp="1"/>
          </p:cNvSpPr>
          <p:nvPr>
            <p:ph idx="1"/>
          </p:nvPr>
        </p:nvSpPr>
        <p:spPr/>
        <p:txBody>
          <a:bodyPr/>
          <a:lstStyle/>
          <a:p>
            <a:r>
              <a:rPr lang="en-US" dirty="0"/>
              <a:t>Download and install </a:t>
            </a:r>
            <a:r>
              <a:rPr lang="en-US" dirty="0">
                <a:hlinkClick r:id="rId2"/>
              </a:rPr>
              <a:t>R and </a:t>
            </a:r>
            <a:r>
              <a:rPr lang="en-US" dirty="0" err="1">
                <a:hlinkClick r:id="rId2"/>
              </a:rPr>
              <a:t>RStudio</a:t>
            </a:r>
            <a:endParaRPr lang="en-US" dirty="0"/>
          </a:p>
          <a:p>
            <a:r>
              <a:rPr lang="en-US" dirty="0"/>
              <a:t>Create a </a:t>
            </a:r>
            <a:r>
              <a:rPr lang="en-US" dirty="0">
                <a:hlinkClick r:id="rId3"/>
              </a:rPr>
              <a:t>GitHub</a:t>
            </a:r>
            <a:r>
              <a:rPr lang="en-US" dirty="0"/>
              <a:t> account</a:t>
            </a:r>
          </a:p>
          <a:p>
            <a:r>
              <a:rPr lang="en-US" dirty="0"/>
              <a:t>Complete </a:t>
            </a:r>
            <a:r>
              <a:rPr lang="en-US" dirty="0">
                <a:hlinkClick r:id="rId4"/>
              </a:rPr>
              <a:t>survey</a:t>
            </a:r>
            <a:r>
              <a:rPr lang="en-US" dirty="0"/>
              <a:t> on course website</a:t>
            </a:r>
          </a:p>
          <a:p>
            <a:r>
              <a:rPr lang="en-US" dirty="0"/>
              <a:t>Join </a:t>
            </a:r>
            <a:r>
              <a:rPr lang="en-US" dirty="0">
                <a:hlinkClick r:id="rId5"/>
              </a:rPr>
              <a:t>Slack</a:t>
            </a:r>
            <a:r>
              <a:rPr lang="en-US" dirty="0"/>
              <a:t> team</a:t>
            </a:r>
          </a:p>
          <a:p>
            <a:r>
              <a:rPr lang="en-US" dirty="0"/>
              <a:t>Explore the </a:t>
            </a:r>
            <a:r>
              <a:rPr lang="en-US" dirty="0">
                <a:hlinkClick r:id="rId6"/>
              </a:rPr>
              <a:t>course website</a:t>
            </a:r>
            <a:endParaRPr lang="en-US" dirty="0"/>
          </a:p>
          <a:p>
            <a:r>
              <a:rPr lang="en-US" dirty="0"/>
              <a:t>Make friends with your classmates </a:t>
            </a:r>
            <a:r>
              <a:rPr lang="mr-IN" dirty="0"/>
              <a:t>–</a:t>
            </a:r>
            <a:r>
              <a:rPr lang="en-US" dirty="0"/>
              <a:t> you’ll need them for the final project </a:t>
            </a:r>
            <a:r>
              <a:rPr lang="en-US" dirty="0">
                <a:sym typeface="Wingdings"/>
              </a:rPr>
              <a:t></a:t>
            </a:r>
            <a:endParaRPr lang="en-US" dirty="0"/>
          </a:p>
        </p:txBody>
      </p:sp>
    </p:spTree>
    <p:extLst>
      <p:ext uri="{BB962C8B-B14F-4D97-AF65-F5344CB8AC3E}">
        <p14:creationId xmlns:p14="http://schemas.microsoft.com/office/powerpoint/2010/main" val="595839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difference?</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653544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difference?</a:t>
            </a:r>
          </a:p>
        </p:txBody>
      </p:sp>
      <p:sp>
        <p:nvSpPr>
          <p:cNvPr id="3" name="Content Placeholder 2"/>
          <p:cNvSpPr>
            <a:spLocks noGrp="1"/>
          </p:cNvSpPr>
          <p:nvPr>
            <p:ph idx="1"/>
          </p:nvPr>
        </p:nvSpPr>
        <p:spPr/>
        <p:txBody>
          <a:bodyPr/>
          <a:lstStyle/>
          <a:p>
            <a:r>
              <a:rPr lang="en-US" dirty="0">
                <a:latin typeface="+mj-lt"/>
              </a:rPr>
              <a:t>Deterministic versus random</a:t>
            </a:r>
          </a:p>
          <a:p>
            <a:endParaRPr lang="en-US" dirty="0">
              <a:latin typeface="+mj-lt"/>
            </a:endParaRPr>
          </a:p>
          <a:p>
            <a:r>
              <a:rPr lang="en-US" dirty="0">
                <a:latin typeface="+mj-lt"/>
              </a:rPr>
              <a:t>Deductive versus empirical</a:t>
            </a:r>
          </a:p>
          <a:p>
            <a:endParaRPr lang="en-US" dirty="0">
              <a:latin typeface="+mj-lt"/>
            </a:endParaRPr>
          </a:p>
          <a:p>
            <a:r>
              <a:rPr lang="en-US" dirty="0">
                <a:latin typeface="+mj-lt"/>
              </a:rPr>
              <a:t>Solutions deduced mostly from theory versus solutions deduced mostly from </a:t>
            </a:r>
            <a:r>
              <a:rPr lang="en-US" b="1" dirty="0">
                <a:latin typeface="+mj-lt"/>
              </a:rPr>
              <a:t>data</a:t>
            </a:r>
          </a:p>
          <a:p>
            <a:endParaRPr lang="en-US" dirty="0"/>
          </a:p>
        </p:txBody>
      </p:sp>
    </p:spTree>
    <p:extLst>
      <p:ext uri="{BB962C8B-B14F-4D97-AF65-F5344CB8AC3E}">
        <p14:creationId xmlns:p14="http://schemas.microsoft.com/office/powerpoint/2010/main" val="1393526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p>
        </p:txBody>
      </p:sp>
      <p:sp>
        <p:nvSpPr>
          <p:cNvPr id="3" name="Content Placeholder 2"/>
          <p:cNvSpPr>
            <a:spLocks noGrp="1"/>
          </p:cNvSpPr>
          <p:nvPr>
            <p:ph idx="1"/>
          </p:nvPr>
        </p:nvSpPr>
        <p:spPr/>
        <p:txBody>
          <a:bodyPr>
            <a:normAutofit fontScale="92500" lnSpcReduction="10000"/>
          </a:bodyPr>
          <a:lstStyle/>
          <a:p>
            <a:r>
              <a:rPr lang="en-US" dirty="0">
                <a:latin typeface="+mj-lt"/>
              </a:rPr>
              <a:t>Does fertilizer increase crop yields?  </a:t>
            </a:r>
          </a:p>
          <a:p>
            <a:pPr lvl="1"/>
            <a:r>
              <a:rPr lang="en-US" dirty="0">
                <a:latin typeface="+mj-lt"/>
              </a:rPr>
              <a:t>Answer: Collect and analyze agricultural experimental </a:t>
            </a:r>
            <a:r>
              <a:rPr lang="en-US" b="1" dirty="0">
                <a:latin typeface="+mj-lt"/>
              </a:rPr>
              <a:t>data</a:t>
            </a:r>
            <a:r>
              <a:rPr lang="en-US" dirty="0">
                <a:latin typeface="+mj-lt"/>
              </a:rPr>
              <a:t> </a:t>
            </a:r>
          </a:p>
          <a:p>
            <a:endParaRPr lang="en-US" dirty="0">
              <a:latin typeface="+mj-lt"/>
            </a:endParaRPr>
          </a:p>
          <a:p>
            <a:r>
              <a:rPr lang="en-US" dirty="0">
                <a:latin typeface="+mj-lt"/>
              </a:rPr>
              <a:t>Does Streptomycin cure Tuberculosis? </a:t>
            </a:r>
          </a:p>
          <a:p>
            <a:pPr lvl="1"/>
            <a:r>
              <a:rPr lang="en-US" dirty="0">
                <a:latin typeface="+mj-lt"/>
              </a:rPr>
              <a:t>Answer: Collect and analyze randomized trials </a:t>
            </a:r>
            <a:r>
              <a:rPr lang="en-US" b="1" dirty="0">
                <a:latin typeface="+mj-lt"/>
              </a:rPr>
              <a:t>data</a:t>
            </a:r>
          </a:p>
          <a:p>
            <a:endParaRPr lang="en-US" dirty="0">
              <a:latin typeface="+mj-lt"/>
            </a:endParaRPr>
          </a:p>
          <a:p>
            <a:r>
              <a:rPr lang="en-US" dirty="0">
                <a:latin typeface="+mj-lt"/>
              </a:rPr>
              <a:t>Does smoking cause lung-cancer? </a:t>
            </a:r>
          </a:p>
          <a:p>
            <a:pPr lvl="1"/>
            <a:r>
              <a:rPr lang="en-US" dirty="0">
                <a:latin typeface="+mj-lt"/>
              </a:rPr>
              <a:t>Answer: Collect and analyze observational studies </a:t>
            </a:r>
            <a:r>
              <a:rPr lang="en-US" b="1" dirty="0">
                <a:latin typeface="+mj-lt"/>
              </a:rPr>
              <a:t>data</a:t>
            </a:r>
          </a:p>
          <a:p>
            <a:endParaRPr lang="en-US" dirty="0">
              <a:latin typeface="+mj-lt"/>
            </a:endParaRPr>
          </a:p>
          <a:p>
            <a:pPr marL="0" indent="0">
              <a:buNone/>
            </a:pPr>
            <a:r>
              <a:rPr lang="en-US" dirty="0">
                <a:latin typeface="+mj-lt"/>
              </a:rPr>
              <a:t>Analyzing these was the job of: boring </a:t>
            </a:r>
            <a:r>
              <a:rPr lang="en-US" dirty="0" err="1">
                <a:latin typeface="+mj-lt"/>
              </a:rPr>
              <a:t>ol</a:t>
            </a:r>
            <a:r>
              <a:rPr lang="en-US" dirty="0">
                <a:latin typeface="+mj-lt"/>
              </a:rPr>
              <a:t>’ </a:t>
            </a:r>
            <a:r>
              <a:rPr lang="en-US" b="1" dirty="0">
                <a:latin typeface="+mj-lt"/>
              </a:rPr>
              <a:t>statisticians</a:t>
            </a:r>
            <a:endParaRPr lang="en-US" dirty="0">
              <a:latin typeface="+mj-lt"/>
            </a:endParaRPr>
          </a:p>
          <a:p>
            <a:endParaRPr lang="en-US" dirty="0"/>
          </a:p>
        </p:txBody>
      </p:sp>
    </p:spTree>
    <p:extLst>
      <p:ext uri="{BB962C8B-B14F-4D97-AF65-F5344CB8AC3E}">
        <p14:creationId xmlns:p14="http://schemas.microsoft.com/office/powerpoint/2010/main" val="541483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21</a:t>
            </a:r>
            <a:r>
              <a:rPr lang="en-US" baseline="30000" dirty="0"/>
              <a:t>st</a:t>
            </a:r>
            <a:r>
              <a:rPr lang="en-US" dirty="0"/>
              <a:t> Century</a:t>
            </a:r>
          </a:p>
        </p:txBody>
      </p:sp>
      <p:pic>
        <p:nvPicPr>
          <p:cNvPr id="4" name="Content Placeholder 3" descr="natue_big_data.jp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27157" y="2367414"/>
            <a:ext cx="3285406" cy="4351338"/>
          </a:xfrm>
          <a:prstGeom prst="rect">
            <a:avLst/>
          </a:prstGeom>
        </p:spPr>
      </p:pic>
      <p:pic>
        <p:nvPicPr>
          <p:cNvPr id="5" name="Content Placeholder 3" descr="caca.tiff"/>
          <p:cNvPicPr>
            <a:picLocks noChangeAspect="1"/>
          </p:cNvPicPr>
          <p:nvPr/>
        </p:nvPicPr>
        <p:blipFill>
          <a:blip r:embed="rId3">
            <a:extLst>
              <a:ext uri="{28A0092B-C50C-407E-A947-70E740481C1C}">
                <a14:useLocalDpi xmlns:a14="http://schemas.microsoft.com/office/drawing/2010/main" val="0"/>
              </a:ext>
            </a:extLst>
          </a:blip>
          <a:srcRect l="-67360" r="-67360"/>
          <a:stretch>
            <a:fillRect/>
          </a:stretch>
        </p:blipFill>
        <p:spPr>
          <a:xfrm>
            <a:off x="-1660667" y="1825625"/>
            <a:ext cx="7239000" cy="3981171"/>
          </a:xfrm>
          <a:prstGeom prst="rect">
            <a:avLst/>
          </a:prstGeom>
          <a:ln>
            <a:noFill/>
          </a:ln>
          <a:effectLst>
            <a:outerShdw blurRad="292100" dist="139700" dir="2700000" algn="tl" rotWithShape="0">
              <a:srgbClr val="333333">
                <a:alpha val="65000"/>
              </a:srgbClr>
            </a:outerShdw>
          </a:effectLst>
        </p:spPr>
      </p:pic>
      <p:pic>
        <p:nvPicPr>
          <p:cNvPr id="6" name="Picture 5" descr="PopularScience_DataIsPower_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7638" y="3614504"/>
            <a:ext cx="2160370" cy="2920820"/>
          </a:xfrm>
          <a:prstGeom prst="rect">
            <a:avLst/>
          </a:prstGeom>
        </p:spPr>
      </p:pic>
      <p:pic>
        <p:nvPicPr>
          <p:cNvPr id="7" name="Picture 6" descr="Screen-shot-2012-02-12-at-11.40.56-AM.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73926" y="797649"/>
            <a:ext cx="3547794" cy="2709225"/>
          </a:xfrm>
          <a:prstGeom prst="rect">
            <a:avLst/>
          </a:prstGeom>
        </p:spPr>
      </p:pic>
    </p:spTree>
    <p:extLst>
      <p:ext uri="{BB962C8B-B14F-4D97-AF65-F5344CB8AC3E}">
        <p14:creationId xmlns:p14="http://schemas.microsoft.com/office/powerpoint/2010/main" val="1823123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21</a:t>
            </a:r>
            <a:r>
              <a:rPr lang="en-US" baseline="30000" dirty="0"/>
              <a:t>st</a:t>
            </a:r>
            <a:r>
              <a:rPr lang="en-US" dirty="0"/>
              <a:t> Century</a:t>
            </a:r>
          </a:p>
        </p:txBody>
      </p:sp>
      <p:sp>
        <p:nvSpPr>
          <p:cNvPr id="3" name="Content Placeholder 2"/>
          <p:cNvSpPr>
            <a:spLocks noGrp="1"/>
          </p:cNvSpPr>
          <p:nvPr>
            <p:ph idx="1"/>
          </p:nvPr>
        </p:nvSpPr>
        <p:spPr/>
        <p:txBody>
          <a:bodyPr/>
          <a:lstStyle/>
          <a:p>
            <a:r>
              <a:rPr lang="en-US" sz="4000" dirty="0">
                <a:latin typeface="+mj-lt"/>
              </a:rPr>
              <a:t>“I keep saying the sexy job in the next ten years will be statisticians. People think I'm joking, but who would've guessed that computer engineers would've been the sexy job of the 1990s?”</a:t>
            </a:r>
            <a:br>
              <a:rPr lang="en-US" sz="4000" dirty="0">
                <a:latin typeface="+mj-lt"/>
              </a:rPr>
            </a:br>
            <a:r>
              <a:rPr lang="en-US" sz="4000" dirty="0">
                <a:latin typeface="+mj-lt"/>
              </a:rPr>
              <a:t>- Hal Varian, Google’s Chief Economist</a:t>
            </a:r>
          </a:p>
          <a:p>
            <a:endParaRPr lang="en-US" dirty="0"/>
          </a:p>
        </p:txBody>
      </p:sp>
    </p:spTree>
    <p:extLst>
      <p:ext uri="{BB962C8B-B14F-4D97-AF65-F5344CB8AC3E}">
        <p14:creationId xmlns:p14="http://schemas.microsoft.com/office/powerpoint/2010/main" val="9381571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1025</TotalTime>
  <Words>974</Words>
  <Application>Microsoft Macintosh PowerPoint</Application>
  <PresentationFormat>Widescreen</PresentationFormat>
  <Paragraphs>165</Paragraphs>
  <Slides>40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Calibri Light</vt:lpstr>
      <vt:lpstr>Mangal</vt:lpstr>
      <vt:lpstr>Wingdings</vt:lpstr>
      <vt:lpstr>Office Theme</vt:lpstr>
      <vt:lpstr>BST 260 Introduction to Data Science</vt:lpstr>
      <vt:lpstr>Today</vt:lpstr>
      <vt:lpstr>20th Century Innovation</vt:lpstr>
      <vt:lpstr>But what about these 20th century questions?</vt:lpstr>
      <vt:lpstr>What is the difference?</vt:lpstr>
      <vt:lpstr>What is the difference?</vt:lpstr>
      <vt:lpstr>Data</vt:lpstr>
      <vt:lpstr>21st Century</vt:lpstr>
      <vt:lpstr>21st Century</vt:lpstr>
      <vt:lpstr>Hal Varian Explains…</vt:lpstr>
      <vt:lpstr>Data Science Success Stories</vt:lpstr>
      <vt:lpstr>PowerPoint Presentation</vt:lpstr>
      <vt:lpstr>The Data Scientist</vt:lpstr>
      <vt:lpstr>Money Ball</vt:lpstr>
      <vt:lpstr>“Nate Silver won the election” -Harvard Business Review</vt:lpstr>
      <vt:lpstr>2012 Results</vt:lpstr>
      <vt:lpstr>2014 Senate Race</vt:lpstr>
      <vt:lpstr>Biology</vt:lpstr>
      <vt:lpstr>Anton Van Leeuwenhoek (1623-1723)</vt:lpstr>
      <vt:lpstr>Some of his discoveries</vt:lpstr>
      <vt:lpstr>By improving the microscope…</vt:lpstr>
      <vt:lpstr>… he saw what others could not.</vt:lpstr>
      <vt:lpstr>21st Century Version</vt:lpstr>
      <vt:lpstr>21st Century Version</vt:lpstr>
      <vt:lpstr>21st Century Version</vt:lpstr>
      <vt:lpstr>Many other examples</vt:lpstr>
      <vt:lpstr>Course Team</vt:lpstr>
      <vt:lpstr>Heather Mattie</vt:lpstr>
      <vt:lpstr>TA Team</vt:lpstr>
      <vt:lpstr>Class Details</vt:lpstr>
      <vt:lpstr>Course Communication: Slack Course Website: http://datasciencelabs.github.io/ </vt:lpstr>
      <vt:lpstr>Grading</vt:lpstr>
      <vt:lpstr>Homework</vt:lpstr>
      <vt:lpstr>Final Project</vt:lpstr>
      <vt:lpstr>How do we do Data Science?</vt:lpstr>
      <vt:lpstr>Skills we will learn</vt:lpstr>
      <vt:lpstr>Specific concepts and principles</vt:lpstr>
      <vt:lpstr>Class will be centered around data</vt:lpstr>
      <vt:lpstr>Choose your own final project</vt:lpstr>
      <vt:lpstr>What you need to do now</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BST 260 Introduction to Data Science</dc:title>
  <dc:creator>Mattie, Heather</dc:creator>
  <cp:lastModifiedBy>Mattie, Heather</cp:lastModifiedBy>
  <cp:revision>24</cp:revision>
  <dcterms:created xsi:type="dcterms:W3CDTF">2017-08-27T18:56:13Z</dcterms:created>
  <dcterms:modified xsi:type="dcterms:W3CDTF">2018-09-05T12:17:16Z</dcterms:modified>
</cp:coreProperties>
</file>